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36"/>
  </p:notesMasterIdLst>
  <p:handoutMasterIdLst>
    <p:handoutMasterId r:id="rId37"/>
  </p:handoutMasterIdLst>
  <p:sldIdLst>
    <p:sldId id="265" r:id="rId6"/>
    <p:sldId id="302" r:id="rId7"/>
    <p:sldId id="424" r:id="rId8"/>
    <p:sldId id="403" r:id="rId9"/>
    <p:sldId id="391" r:id="rId10"/>
    <p:sldId id="378" r:id="rId11"/>
    <p:sldId id="381" r:id="rId12"/>
    <p:sldId id="392" r:id="rId13"/>
    <p:sldId id="380" r:id="rId14"/>
    <p:sldId id="402" r:id="rId15"/>
    <p:sldId id="394" r:id="rId16"/>
    <p:sldId id="401" r:id="rId17"/>
    <p:sldId id="425" r:id="rId18"/>
    <p:sldId id="395" r:id="rId19"/>
    <p:sldId id="406" r:id="rId20"/>
    <p:sldId id="407" r:id="rId21"/>
    <p:sldId id="412" r:id="rId22"/>
    <p:sldId id="411" r:id="rId23"/>
    <p:sldId id="413" r:id="rId24"/>
    <p:sldId id="414" r:id="rId25"/>
    <p:sldId id="415" r:id="rId26"/>
    <p:sldId id="418" r:id="rId27"/>
    <p:sldId id="416" r:id="rId28"/>
    <p:sldId id="417" r:id="rId29"/>
    <p:sldId id="419" r:id="rId30"/>
    <p:sldId id="426" r:id="rId31"/>
    <p:sldId id="423" r:id="rId32"/>
    <p:sldId id="420" r:id="rId33"/>
    <p:sldId id="421" r:id="rId34"/>
    <p:sldId id="422" r:id="rId35"/>
  </p:sldIdLst>
  <p:sldSz cx="12192000" cy="6858000"/>
  <p:notesSz cx="7010400" cy="9223375"/>
  <p:embeddedFontLst>
    <p:embeddedFont>
      <p:font typeface="Arial Bold" panose="020B0704020202020204" pitchFamily="34" charset="0"/>
      <p:bold r:id="rId38"/>
    </p:embeddedFont>
    <p:embeddedFont>
      <p:font typeface="Gisha" panose="020B0502040204020203" pitchFamily="34" charset="-79"/>
      <p:regular r:id="rId39"/>
      <p:bold r:id="rId40"/>
    </p:embeddedFont>
    <p:embeddedFont>
      <p:font typeface="Montserrat" panose="00000500000000000000" pitchFamily="2" charset="0"/>
      <p:regular r:id="rId41"/>
      <p:bold r:id="rId42"/>
      <p:italic r:id="rId43"/>
      <p:boldItalic r:id="rId44"/>
    </p:embeddedFont>
    <p:embeddedFont>
      <p:font typeface="Montserrat Black" panose="00000A00000000000000" pitchFamily="2" charset="0"/>
      <p:bold r:id="rId45"/>
      <p:boldItalic r:id="rId46"/>
    </p:embeddedFont>
    <p:embeddedFont>
      <p:font typeface="Montserrat Semi Bold" panose="020B0604020202020204" charset="0"/>
      <p:bold r:id="rId47"/>
    </p:embeddedFont>
    <p:embeddedFont>
      <p:font typeface="Montserrat SemiBold" panose="00000700000000000000" pitchFamily="2" charset="0"/>
      <p:bold r:id="rId48"/>
      <p:boldItalic r:id="rId49"/>
    </p:embeddedFont>
    <p:embeddedFont>
      <p:font typeface="Roboto" panose="02000000000000000000" pitchFamily="2" charset="0"/>
      <p:regular r:id="rId50"/>
      <p:bold r:id="rId51"/>
      <p:italic r:id="rId52"/>
      <p:boldItalic r:id="rId53"/>
    </p:embeddedFont>
    <p:embeddedFont>
      <p:font typeface="Wingdings 3" panose="05040102010807070707" pitchFamily="18" charset="2"/>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Preston" initials="DP" lastIdx="6" clrIdx="0">
    <p:extLst>
      <p:ext uri="{19B8F6BF-5375-455C-9EA6-DF929625EA0E}">
        <p15:presenceInfo xmlns:p15="http://schemas.microsoft.com/office/powerpoint/2012/main" userId="S-1-5-21-874590670-1633117062-1544898942-540849" providerId="AD"/>
      </p:ext>
    </p:extLst>
  </p:cmAuthor>
  <p:cmAuthor id="2" name="Todd Baustert" initials="TB" lastIdx="2" clrIdx="1">
    <p:extLst>
      <p:ext uri="{19B8F6BF-5375-455C-9EA6-DF929625EA0E}">
        <p15:presenceInfo xmlns:p15="http://schemas.microsoft.com/office/powerpoint/2012/main" userId="S-1-5-21-874590670-1633117062-1544898942-538004" providerId="AD"/>
      </p:ext>
    </p:extLst>
  </p:cmAuthor>
  <p:cmAuthor id="3" name="Lisa Neeman" initials="LN" lastIdx="1" clrIdx="2">
    <p:extLst>
      <p:ext uri="{19B8F6BF-5375-455C-9EA6-DF929625EA0E}">
        <p15:presenceInfo xmlns:p15="http://schemas.microsoft.com/office/powerpoint/2012/main" userId="S-1-5-21-874590670-1633117062-1544898942-520224" providerId="AD"/>
      </p:ext>
    </p:extLst>
  </p:cmAuthor>
  <p:cmAuthor id="4" name="Craig Steele" initials="CS" lastIdx="1" clrIdx="3">
    <p:extLst>
      <p:ext uri="{19B8F6BF-5375-455C-9EA6-DF929625EA0E}">
        <p15:presenceInfo xmlns:p15="http://schemas.microsoft.com/office/powerpoint/2012/main" userId="7ce1d250aebb5e05" providerId="Windows Live"/>
      </p:ext>
    </p:extLst>
  </p:cmAuthor>
  <p:cmAuthor id="5" name="Tranes, Laura" initials="TL" lastIdx="31" clrIdx="4">
    <p:extLst>
      <p:ext uri="{19B8F6BF-5375-455C-9EA6-DF929625EA0E}">
        <p15:presenceInfo xmlns:p15="http://schemas.microsoft.com/office/powerpoint/2012/main" userId="S::ltranes@pcgus.com::96a480dd-4852-44ef-a10b-1ad7d16d4cfc" providerId="AD"/>
      </p:ext>
    </p:extLst>
  </p:cmAuthor>
  <p:cmAuthor id="6" name="Trucks, Emma" initials="TE" lastIdx="3" clrIdx="5">
    <p:extLst>
      <p:ext uri="{19B8F6BF-5375-455C-9EA6-DF929625EA0E}">
        <p15:presenceInfo xmlns:p15="http://schemas.microsoft.com/office/powerpoint/2012/main" userId="S::etrucks@pcgus.com::1d5fc234-470f-4117-aea2-0ddfd8cb12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8D62"/>
    <a:srgbClr val="076080"/>
    <a:srgbClr val="FCC63F"/>
    <a:srgbClr val="036080"/>
    <a:srgbClr val="7E99A9"/>
    <a:srgbClr val="FFC843"/>
    <a:srgbClr val="B9C8D3"/>
    <a:srgbClr val="BABF33"/>
    <a:srgbClr val="BB2054"/>
    <a:srgbClr val="003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47EB9-E197-4DE3-B011-F803EF4E9127}"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5284CDF4-3E03-421E-B217-0D7445AEDFF4}">
      <dgm:prSet phldrT="[Text]"/>
      <dgm:spPr>
        <a:solidFill>
          <a:schemeClr val="bg2">
            <a:lumMod val="75000"/>
            <a:alpha val="50000"/>
          </a:schemeClr>
        </a:solidFill>
      </dgm:spPr>
      <dgm:t>
        <a:bodyPr/>
        <a:lstStyle/>
        <a:p>
          <a:r>
            <a:rPr lang="en-US"/>
            <a:t>Children and youth at risk of out-of-home placement</a:t>
          </a:r>
        </a:p>
      </dgm:t>
    </dgm:pt>
    <dgm:pt modelId="{5400A005-0C2E-4B18-80A2-1F6118D315E6}" type="parTrans" cxnId="{2D9DB0C8-A2CB-400D-A7E8-AA81820FB574}">
      <dgm:prSet/>
      <dgm:spPr/>
      <dgm:t>
        <a:bodyPr/>
        <a:lstStyle/>
        <a:p>
          <a:endParaRPr lang="en-US"/>
        </a:p>
      </dgm:t>
    </dgm:pt>
    <dgm:pt modelId="{D21A208F-849B-451B-BDD3-B6858035874B}" type="sibTrans" cxnId="{2D9DB0C8-A2CB-400D-A7E8-AA81820FB574}">
      <dgm:prSet/>
      <dgm:spPr/>
      <dgm:t>
        <a:bodyPr/>
        <a:lstStyle/>
        <a:p>
          <a:endParaRPr lang="en-US"/>
        </a:p>
      </dgm:t>
    </dgm:pt>
    <dgm:pt modelId="{F1339C8B-25EE-4E5D-B180-8C8481970D34}">
      <dgm:prSet phldrT="[Text]"/>
      <dgm:spPr>
        <a:solidFill>
          <a:schemeClr val="bg2">
            <a:lumMod val="75000"/>
            <a:alpha val="50000"/>
          </a:schemeClr>
        </a:solidFill>
      </dgm:spPr>
      <dgm:t>
        <a:bodyPr/>
        <a:lstStyle/>
        <a:p>
          <a:r>
            <a:rPr lang="en-US"/>
            <a:t>Justice involved youth</a:t>
          </a:r>
        </a:p>
      </dgm:t>
    </dgm:pt>
    <dgm:pt modelId="{9620A21B-6E78-45C2-A7FA-036B5235AF9E}" type="parTrans" cxnId="{2C5C8066-DF7D-4A8A-B34D-B86C0662B733}">
      <dgm:prSet/>
      <dgm:spPr/>
      <dgm:t>
        <a:bodyPr/>
        <a:lstStyle/>
        <a:p>
          <a:endParaRPr lang="en-US"/>
        </a:p>
      </dgm:t>
    </dgm:pt>
    <dgm:pt modelId="{10140208-3BB8-4071-9BC6-EC133319B5A9}" type="sibTrans" cxnId="{2C5C8066-DF7D-4A8A-B34D-B86C0662B733}">
      <dgm:prSet/>
      <dgm:spPr/>
      <dgm:t>
        <a:bodyPr/>
        <a:lstStyle/>
        <a:p>
          <a:endParaRPr lang="en-US"/>
        </a:p>
      </dgm:t>
    </dgm:pt>
    <dgm:pt modelId="{2AAF58B9-949B-4C9D-97E8-6266E78687DE}">
      <dgm:prSet phldrT="[Text]"/>
      <dgm:spPr>
        <a:solidFill>
          <a:srgbClr val="0070C0">
            <a:alpha val="50000"/>
          </a:srgbClr>
        </a:solidFill>
      </dgm:spPr>
      <dgm:t>
        <a:bodyPr/>
        <a:lstStyle/>
        <a:p>
          <a:r>
            <a:rPr lang="en-US"/>
            <a:t>Children and youth in foster care</a:t>
          </a:r>
        </a:p>
        <a:p>
          <a:endParaRPr lang="en-US"/>
        </a:p>
      </dgm:t>
    </dgm:pt>
    <dgm:pt modelId="{8966B9C5-FC27-4143-92C9-5E7A3EC8F805}" type="parTrans" cxnId="{5AA2017B-3CE4-44FB-9E52-D9F6A4B1C1EF}">
      <dgm:prSet/>
      <dgm:spPr/>
      <dgm:t>
        <a:bodyPr/>
        <a:lstStyle/>
        <a:p>
          <a:endParaRPr lang="en-US"/>
        </a:p>
      </dgm:t>
    </dgm:pt>
    <dgm:pt modelId="{0AAAEA3E-75F9-41E6-A71B-68C012902B48}" type="sibTrans" cxnId="{5AA2017B-3CE4-44FB-9E52-D9F6A4B1C1EF}">
      <dgm:prSet/>
      <dgm:spPr/>
      <dgm:t>
        <a:bodyPr/>
        <a:lstStyle/>
        <a:p>
          <a:endParaRPr lang="en-US"/>
        </a:p>
      </dgm:t>
    </dgm:pt>
    <dgm:pt modelId="{1D20EEBD-A250-4BD0-9918-AC31421826A2}" type="pres">
      <dgm:prSet presAssocID="{B0E47EB9-E197-4DE3-B011-F803EF4E9127}" presName="Name0" presStyleCnt="0">
        <dgm:presLayoutVars>
          <dgm:chMax val="7"/>
          <dgm:dir/>
          <dgm:resizeHandles val="exact"/>
        </dgm:presLayoutVars>
      </dgm:prSet>
      <dgm:spPr/>
    </dgm:pt>
    <dgm:pt modelId="{FB413300-5C72-4876-95FB-E1173C53FF37}" type="pres">
      <dgm:prSet presAssocID="{B0E47EB9-E197-4DE3-B011-F803EF4E9127}" presName="ellipse1" presStyleLbl="vennNode1" presStyleIdx="0" presStyleCnt="3">
        <dgm:presLayoutVars>
          <dgm:bulletEnabled val="1"/>
        </dgm:presLayoutVars>
      </dgm:prSet>
      <dgm:spPr/>
    </dgm:pt>
    <dgm:pt modelId="{4E3A9406-9D3C-46E3-8088-C67E90009330}" type="pres">
      <dgm:prSet presAssocID="{B0E47EB9-E197-4DE3-B011-F803EF4E9127}" presName="ellipse2" presStyleLbl="vennNode1" presStyleIdx="1" presStyleCnt="3">
        <dgm:presLayoutVars>
          <dgm:bulletEnabled val="1"/>
        </dgm:presLayoutVars>
      </dgm:prSet>
      <dgm:spPr/>
    </dgm:pt>
    <dgm:pt modelId="{8464AE6C-A848-4E16-83FE-C7852192309B}" type="pres">
      <dgm:prSet presAssocID="{B0E47EB9-E197-4DE3-B011-F803EF4E9127}" presName="ellipse3" presStyleLbl="vennNode1" presStyleIdx="2" presStyleCnt="3">
        <dgm:presLayoutVars>
          <dgm:bulletEnabled val="1"/>
        </dgm:presLayoutVars>
      </dgm:prSet>
      <dgm:spPr/>
    </dgm:pt>
  </dgm:ptLst>
  <dgm:cxnLst>
    <dgm:cxn modelId="{B3104234-7E87-472D-9D4A-C2219A2478A9}" type="presOf" srcId="{F1339C8B-25EE-4E5D-B180-8C8481970D34}" destId="{4E3A9406-9D3C-46E3-8088-C67E90009330}" srcOrd="0" destOrd="0" presId="urn:microsoft.com/office/officeart/2005/8/layout/rings+Icon"/>
    <dgm:cxn modelId="{E45CF641-D8A4-4276-8753-87B118AA34AC}" type="presOf" srcId="{B0E47EB9-E197-4DE3-B011-F803EF4E9127}" destId="{1D20EEBD-A250-4BD0-9918-AC31421826A2}" srcOrd="0" destOrd="0" presId="urn:microsoft.com/office/officeart/2005/8/layout/rings+Icon"/>
    <dgm:cxn modelId="{2C5C8066-DF7D-4A8A-B34D-B86C0662B733}" srcId="{B0E47EB9-E197-4DE3-B011-F803EF4E9127}" destId="{F1339C8B-25EE-4E5D-B180-8C8481970D34}" srcOrd="1" destOrd="0" parTransId="{9620A21B-6E78-45C2-A7FA-036B5235AF9E}" sibTransId="{10140208-3BB8-4071-9BC6-EC133319B5A9}"/>
    <dgm:cxn modelId="{DF8ABC58-CBEB-4C06-851A-0AB6E43DDEB7}" type="presOf" srcId="{5284CDF4-3E03-421E-B217-0D7445AEDFF4}" destId="{FB413300-5C72-4876-95FB-E1173C53FF37}" srcOrd="0" destOrd="0" presId="urn:microsoft.com/office/officeart/2005/8/layout/rings+Icon"/>
    <dgm:cxn modelId="{5AA2017B-3CE4-44FB-9E52-D9F6A4B1C1EF}" srcId="{B0E47EB9-E197-4DE3-B011-F803EF4E9127}" destId="{2AAF58B9-949B-4C9D-97E8-6266E78687DE}" srcOrd="2" destOrd="0" parTransId="{8966B9C5-FC27-4143-92C9-5E7A3EC8F805}" sibTransId="{0AAAEA3E-75F9-41E6-A71B-68C012902B48}"/>
    <dgm:cxn modelId="{2D9DB0C8-A2CB-400D-A7E8-AA81820FB574}" srcId="{B0E47EB9-E197-4DE3-B011-F803EF4E9127}" destId="{5284CDF4-3E03-421E-B217-0D7445AEDFF4}" srcOrd="0" destOrd="0" parTransId="{5400A005-0C2E-4B18-80A2-1F6118D315E6}" sibTransId="{D21A208F-849B-451B-BDD3-B6858035874B}"/>
    <dgm:cxn modelId="{4FFF7AD4-5546-4DFA-A516-41ABA3EEC395}" type="presOf" srcId="{2AAF58B9-949B-4C9D-97E8-6266E78687DE}" destId="{8464AE6C-A848-4E16-83FE-C7852192309B}" srcOrd="0" destOrd="0" presId="urn:microsoft.com/office/officeart/2005/8/layout/rings+Icon"/>
    <dgm:cxn modelId="{3115FFA9-6429-4CA9-887A-B4855DABCEF0}" type="presParOf" srcId="{1D20EEBD-A250-4BD0-9918-AC31421826A2}" destId="{FB413300-5C72-4876-95FB-E1173C53FF37}" srcOrd="0" destOrd="0" presId="urn:microsoft.com/office/officeart/2005/8/layout/rings+Icon"/>
    <dgm:cxn modelId="{8AFDD0F1-ABC1-4036-B011-3B71E119BB89}" type="presParOf" srcId="{1D20EEBD-A250-4BD0-9918-AC31421826A2}" destId="{4E3A9406-9D3C-46E3-8088-C67E90009330}" srcOrd="1" destOrd="0" presId="urn:microsoft.com/office/officeart/2005/8/layout/rings+Icon"/>
    <dgm:cxn modelId="{8B4196A0-A6D1-422D-9111-B973A5464506}" type="presParOf" srcId="{1D20EEBD-A250-4BD0-9918-AC31421826A2}" destId="{8464AE6C-A848-4E16-83FE-C7852192309B}"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3300-5C72-4876-95FB-E1173C53FF37}">
      <dsp:nvSpPr>
        <dsp:cNvPr id="0" name=""/>
        <dsp:cNvSpPr/>
      </dsp:nvSpPr>
      <dsp:spPr>
        <a:xfrm>
          <a:off x="162046" y="0"/>
          <a:ext cx="2610405" cy="2610367"/>
        </a:xfrm>
        <a:prstGeom prst="ellipse">
          <a:avLst/>
        </a:prstGeom>
        <a:solidFill>
          <a:schemeClr val="bg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Children and youth at risk of out-of-home placement</a:t>
          </a:r>
        </a:p>
      </dsp:txBody>
      <dsp:txXfrm>
        <a:off x="544331" y="382279"/>
        <a:ext cx="1845835" cy="1845809"/>
      </dsp:txXfrm>
    </dsp:sp>
    <dsp:sp modelId="{4E3A9406-9D3C-46E3-8088-C67E90009330}">
      <dsp:nvSpPr>
        <dsp:cNvPr id="0" name=""/>
        <dsp:cNvSpPr/>
      </dsp:nvSpPr>
      <dsp:spPr>
        <a:xfrm>
          <a:off x="1505645" y="1740970"/>
          <a:ext cx="2610405" cy="2610367"/>
        </a:xfrm>
        <a:prstGeom prst="ellipse">
          <a:avLst/>
        </a:prstGeom>
        <a:solidFill>
          <a:schemeClr val="bg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Justice involved youth</a:t>
          </a:r>
        </a:p>
      </dsp:txBody>
      <dsp:txXfrm>
        <a:off x="1887930" y="2123249"/>
        <a:ext cx="1845835" cy="1845809"/>
      </dsp:txXfrm>
    </dsp:sp>
    <dsp:sp modelId="{8464AE6C-A848-4E16-83FE-C7852192309B}">
      <dsp:nvSpPr>
        <dsp:cNvPr id="0" name=""/>
        <dsp:cNvSpPr/>
      </dsp:nvSpPr>
      <dsp:spPr>
        <a:xfrm>
          <a:off x="2847655" y="0"/>
          <a:ext cx="2610405" cy="2610367"/>
        </a:xfrm>
        <a:prstGeom prst="ellipse">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Children and youth in foster care</a:t>
          </a:r>
        </a:p>
        <a:p>
          <a:pPr marL="0" lvl="0" indent="0" algn="ctr" defTabSz="1066800">
            <a:lnSpc>
              <a:spcPct val="90000"/>
            </a:lnSpc>
            <a:spcBef>
              <a:spcPct val="0"/>
            </a:spcBef>
            <a:spcAft>
              <a:spcPct val="35000"/>
            </a:spcAft>
            <a:buNone/>
          </a:pPr>
          <a:endParaRPr lang="en-US" sz="2400" kern="1200"/>
        </a:p>
      </dsp:txBody>
      <dsp:txXfrm>
        <a:off x="3229940" y="382279"/>
        <a:ext cx="1845835" cy="184580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2/20/2024</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2/20/2024</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386358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284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921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319375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Helping People Live better Lives.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937D5-D888-482B-A8AA-31593E913E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4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27881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Helping People Live better Lives.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937D5-D888-482B-A8AA-31593E913E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35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Helping People Live better Lives.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937D5-D888-482B-A8AA-31593E913E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5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Provider%20Training/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Provider%20Training/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Master title</a:t>
            </a:r>
          </a:p>
        </p:txBody>
      </p:sp>
      <p:sp>
        <p:nvSpPr>
          <p:cNvPr id="3" name="TextBox 6">
            <a:extLst>
              <a:ext uri="{FF2B5EF4-FFF2-40B4-BE49-F238E27FC236}">
                <a16:creationId xmlns:a16="http://schemas.microsoft.com/office/drawing/2014/main" id="{C4EFA431-D8BB-4E79-B854-BC4020051BCB}"/>
              </a:ext>
            </a:extLst>
          </p:cNvPr>
          <p:cNvSpPr txBox="1"/>
          <p:nvPr userDrawn="1"/>
        </p:nvSpPr>
        <p:spPr>
          <a:xfrm>
            <a:off x="4772224" y="0"/>
            <a:ext cx="32762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2"/>
                </a:solidFill>
              </a:rPr>
              <a:t>DRAFT</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a:t>Bulleted</a:t>
            </a:r>
          </a:p>
          <a:p>
            <a:pPr lvl="2"/>
            <a:r>
              <a:rPr lang="en-US"/>
              <a:t>Bulleted</a:t>
            </a:r>
          </a:p>
          <a:p>
            <a:pPr lvl="3"/>
            <a:r>
              <a:rPr lang="en-US"/>
              <a:t>Bulleted</a:t>
            </a:r>
          </a:p>
          <a:p>
            <a:pPr lvl="4"/>
            <a:r>
              <a:rPr lang="en-US"/>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p>
        </p:txBody>
      </p:sp>
      <p:sp>
        <p:nvSpPr>
          <p:cNvPr id="3" name="Content Placeholder 2"/>
          <p:cNvSpPr>
            <a:spLocks noGrp="1"/>
          </p:cNvSpPr>
          <p:nvPr>
            <p:ph sz="half" idx="1"/>
          </p:nvPr>
        </p:nvSpPr>
        <p:spPr>
          <a:xfrm>
            <a:off x="399693" y="1825625"/>
            <a:ext cx="5620107"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620105"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5802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3-column text</a:t>
            </a:r>
          </a:p>
          <a:p>
            <a:pPr lvl="1"/>
            <a:r>
              <a:rPr lang="en-US"/>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C4EFA431-D8BB-4E79-B854-BC4020051BCB}"/>
              </a:ext>
            </a:extLst>
          </p:cNvPr>
          <p:cNvSpPr txBox="1"/>
          <p:nvPr userDrawn="1"/>
        </p:nvSpPr>
        <p:spPr>
          <a:xfrm>
            <a:off x="5134174" y="-49684"/>
            <a:ext cx="32762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2"/>
                </a:solidFill>
              </a:rPr>
              <a:t>DRAFT</a:t>
            </a:r>
          </a:p>
        </p:txBody>
      </p:sp>
    </p:spTree>
    <p:extLst>
      <p:ext uri="{BB962C8B-B14F-4D97-AF65-F5344CB8AC3E}">
        <p14:creationId xmlns:p14="http://schemas.microsoft.com/office/powerpoint/2010/main" val="8107933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a:solidFill>
                  <a:schemeClr val="accent2">
                    <a:lumMod val="50000"/>
                  </a:schemeClr>
                </a:solidFill>
                <a:hlinkClick r:id="rId5"/>
              </a:rPr>
              <a:t>First.Last@nebraska.gov</a:t>
            </a:r>
            <a:endParaRPr lang="en-US"/>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36080"/>
                </a:solidFill>
                <a:latin typeface="Gisha" panose="020B0502040204020203" pitchFamily="34" charset="-79"/>
                <a:cs typeface="Gisha" panose="020B0502040204020203" pitchFamily="34" charset="-79"/>
                <a:hlinkClick r:id="rId6"/>
              </a:rPr>
              <a:t>dhhs.ne.gov</a:t>
            </a:r>
            <a:endParaRPr lang="en-US" sz="2400" b="1">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a:solidFill>
                  <a:schemeClr val="tx2"/>
                </a:solidFill>
                <a:latin typeface="Gisha" panose="020B0502040204020203" pitchFamily="34" charset="-79"/>
                <a:cs typeface="Gisha" panose="020B0502040204020203" pitchFamily="34" charset="-79"/>
              </a:rPr>
              <a:t>800-254-4202</a:t>
            </a:r>
          </a:p>
          <a:p>
            <a:pPr>
              <a:lnSpc>
                <a:spcPts val="1200"/>
              </a:lnSpc>
            </a:pPr>
            <a:r>
              <a:rPr lang="en-US" sz="1050" b="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3-column text</a:t>
            </a:r>
          </a:p>
          <a:p>
            <a:pPr lvl="1"/>
            <a:r>
              <a:rPr lang="en-US"/>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a:solidFill>
                  <a:schemeClr val="accent2">
                    <a:lumMod val="50000"/>
                  </a:schemeClr>
                </a:solidFill>
                <a:hlinkClick r:id="rId2"/>
              </a:rPr>
              <a:t>First.Last@nebraska.gov</a:t>
            </a:r>
            <a:endParaRPr lang="en-US"/>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a:solidFill>
                  <a:srgbClr val="036080"/>
                </a:solidFill>
                <a:latin typeface="+mj-lt"/>
                <a:cs typeface="Gisha" panose="020B0502040204020203" pitchFamily="34" charset="-79"/>
                <a:hlinkClick r:id="rId3"/>
              </a:rPr>
              <a:t>dhhs.ne.gov</a:t>
            </a:r>
            <a:endParaRPr lang="en-US" sz="1600" b="1" spc="70" baseline="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a:solidFill>
                  <a:schemeClr val="tx1"/>
                </a:solidFill>
                <a:effectLst/>
                <a:latin typeface="+mn-lt"/>
                <a:ea typeface="+mn-ea"/>
                <a:cs typeface="+mn-cs"/>
              </a:rPr>
              <a:t>@NEDHHS</a:t>
            </a:r>
            <a:endParaRPr lang="en-US" sz="85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a:solidFill>
                  <a:schemeClr val="tx1"/>
                </a:solidFill>
                <a:effectLst/>
                <a:latin typeface="+mn-lt"/>
                <a:ea typeface="+mn-ea"/>
                <a:cs typeface="+mn-cs"/>
              </a:rPr>
              <a:t>@NEDHHS</a:t>
            </a:r>
            <a:endParaRPr lang="en-US" sz="85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err="1">
                <a:solidFill>
                  <a:schemeClr val="tx1"/>
                </a:solidFill>
                <a:effectLst/>
                <a:latin typeface="+mn-lt"/>
                <a:ea typeface="+mn-ea"/>
                <a:cs typeface="+mn-cs"/>
              </a:rPr>
              <a:t>NebraskaDHHS</a:t>
            </a:r>
            <a:endParaRPr lang="en-US" sz="85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a:t>Master Headline</a:t>
            </a:r>
          </a:p>
        </p:txBody>
      </p:sp>
      <p:sp>
        <p:nvSpPr>
          <p:cNvPr id="3" name="TextBox 6">
            <a:extLst>
              <a:ext uri="{FF2B5EF4-FFF2-40B4-BE49-F238E27FC236}">
                <a16:creationId xmlns:a16="http://schemas.microsoft.com/office/drawing/2014/main" id="{C4EFA431-D8BB-4E79-B854-BC4020051BCB}"/>
              </a:ext>
            </a:extLst>
          </p:cNvPr>
          <p:cNvSpPr txBox="1"/>
          <p:nvPr userDrawn="1"/>
        </p:nvSpPr>
        <p:spPr>
          <a:xfrm>
            <a:off x="4962724" y="0"/>
            <a:ext cx="32762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2"/>
                </a:solidFill>
              </a:rPr>
              <a:t>DRAFT</a:t>
            </a:r>
          </a:p>
        </p:txBody>
      </p:sp>
    </p:spTree>
    <p:extLst>
      <p:ext uri="{BB962C8B-B14F-4D97-AF65-F5344CB8AC3E}">
        <p14:creationId xmlns:p14="http://schemas.microsoft.com/office/powerpoint/2010/main" val="3270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a:t>Bulleted</a:t>
            </a:r>
          </a:p>
          <a:p>
            <a:pPr lvl="2"/>
            <a:r>
              <a:rPr lang="en-US"/>
              <a:t>Bulleted</a:t>
            </a:r>
          </a:p>
          <a:p>
            <a:pPr lvl="3"/>
            <a:r>
              <a:rPr lang="en-US"/>
              <a:t>Bulleted</a:t>
            </a:r>
          </a:p>
          <a:p>
            <a:pPr lvl="4"/>
            <a:r>
              <a:rPr lang="en-US"/>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2-column text</a:t>
            </a:r>
          </a:p>
          <a:p>
            <a:pPr lvl="1"/>
            <a:r>
              <a:rPr lang="en-US"/>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5.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800" r:id="rId2"/>
    <p:sldLayoutId id="2147483789" r:id="rId3"/>
    <p:sldLayoutId id="2147483798" r:id="rId4"/>
    <p:sldLayoutId id="2147483790" r:id="rId5"/>
    <p:sldLayoutId id="2147483792" r:id="rId6"/>
    <p:sldLayoutId id="2147483793" r:id="rId7"/>
    <p:sldLayoutId id="2147483795" r:id="rId8"/>
    <p:sldLayoutId id="2147483796" r:id="rId9"/>
    <p:sldLayoutId id="2147483797" r:id="rId10"/>
    <p:sldLayoutId id="2147483799" r:id="rId11"/>
    <p:sldLayoutId id="2147483818" r:id="rId12"/>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nebraskamedicaidproviderenrollment.com/Account/Login.aspx?ReturnUrl=%2f" TargetMode="External"/><Relationship Id="rId2" Type="http://schemas.openxmlformats.org/officeDocument/2006/relationships/hyperlink" Target="mailto:DHHS.TFCCareCoordination@nebraska.gov" TargetMode="External"/><Relationship Id="rId1" Type="http://schemas.openxmlformats.org/officeDocument/2006/relationships/slideLayout" Target="../slideLayouts/slideLayout12.xml"/><Relationship Id="rId6" Type="http://schemas.openxmlformats.org/officeDocument/2006/relationships/hyperlink" Target="https://nam02.safelinks.protection.outlook.com/?url=https%3A%2F%2Fwww.uhcprovider.com%2Fen%2Fresource-library%2FJoin-Our-Network.html&amp;data=04%7C01%7Cltranes%40pcgus.com%7C0f0c33b1c34f4883834008d8d50061c4%7Cd9b110c34c254379b97ae248938cc17b%7C0%7C0%7C637493544923426470%7CUnknown%7CTWFpbGZsb3d8eyJWIjoiMC4wLjAwMDAiLCJQIjoiV2luMzIiLCJBTiI6Ik1haWwiLCJXVCI6Mn0%3D%7C1000&amp;sdata=iUJktp9%2F0yaFMIymh9o9BQ7p6P3b19Qgiq1q1frcyjk%3D&amp;reserved=0" TargetMode="External"/><Relationship Id="rId5" Type="http://schemas.openxmlformats.org/officeDocument/2006/relationships/hyperlink" Target="https://provider.healthybluene.com/" TargetMode="External"/><Relationship Id="rId4" Type="http://schemas.openxmlformats.org/officeDocument/2006/relationships/hyperlink" Target="https://www.nebraskatotalcare.com/providers/credentialing.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hyperlink" Target="http://dhhs.ne.gov/Pages/Medicaid-Provider-Rates-and-Fee-Schedules.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ebc4cw.org/program/traumainformedpsmap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latin typeface="Montserrat SemiBold" panose="020F0502020204030204" pitchFamily="2" charset="0"/>
              </a:rPr>
              <a:t>Nebraska Crisis Support Services - Therapeutic Family Care (TFC)</a:t>
            </a:r>
            <a:br>
              <a:rPr lang="en-US" dirty="0"/>
            </a:br>
            <a:endParaRPr lang="en-US" dirty="0"/>
          </a:p>
        </p:txBody>
      </p:sp>
      <p:sp>
        <p:nvSpPr>
          <p:cNvPr id="3" name="Content Placeholder 2">
            <a:extLst>
              <a:ext uri="{FF2B5EF4-FFF2-40B4-BE49-F238E27FC236}">
                <a16:creationId xmlns:a16="http://schemas.microsoft.com/office/drawing/2014/main" id="{60A5F4A5-7768-0F29-1142-EE11E5B46496}"/>
              </a:ext>
            </a:extLst>
          </p:cNvPr>
          <p:cNvSpPr>
            <a:spLocks noGrp="1"/>
          </p:cNvSpPr>
          <p:nvPr>
            <p:ph idx="1"/>
          </p:nvPr>
        </p:nvSpPr>
        <p:spPr/>
        <p:txBody>
          <a:bodyPr/>
          <a:lstStyle/>
          <a:p>
            <a:r>
              <a:rPr lang="en-US" dirty="0"/>
              <a:t>Information for Crisis Providers, February 2024</a:t>
            </a:r>
          </a:p>
          <a:p>
            <a:endParaRPr lang="en-US" dirty="0"/>
          </a:p>
        </p:txBody>
      </p:sp>
    </p:spTree>
    <p:extLst>
      <p:ext uri="{BB962C8B-B14F-4D97-AF65-F5344CB8AC3E}">
        <p14:creationId xmlns:p14="http://schemas.microsoft.com/office/powerpoint/2010/main" val="25540593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3DCE-B478-0271-DE4E-3DEDC59CF0D6}"/>
              </a:ext>
            </a:extLst>
          </p:cNvPr>
          <p:cNvSpPr>
            <a:spLocks noGrp="1"/>
          </p:cNvSpPr>
          <p:nvPr>
            <p:ph type="title"/>
          </p:nvPr>
        </p:nvSpPr>
        <p:spPr/>
        <p:txBody>
          <a:bodyPr>
            <a:normAutofit/>
          </a:bodyPr>
          <a:lstStyle/>
          <a:p>
            <a:pPr algn="l"/>
            <a:r>
              <a:rPr lang="en-US" sz="3600">
                <a:latin typeface="Montserrat Semi Bold" panose="00000700000000000000" pitchFamily="50" charset="0"/>
              </a:rPr>
              <a:t>TFC Care Coordinator Role (2 of 2)</a:t>
            </a:r>
          </a:p>
        </p:txBody>
      </p:sp>
      <p:sp>
        <p:nvSpPr>
          <p:cNvPr id="3" name="Content Placeholder 2">
            <a:extLst>
              <a:ext uri="{FF2B5EF4-FFF2-40B4-BE49-F238E27FC236}">
                <a16:creationId xmlns:a16="http://schemas.microsoft.com/office/drawing/2014/main" id="{80AA96D4-5F5D-9A73-5DA8-7D4615CADA8B}"/>
              </a:ext>
            </a:extLst>
          </p:cNvPr>
          <p:cNvSpPr>
            <a:spLocks noGrp="1"/>
          </p:cNvSpPr>
          <p:nvPr>
            <p:ph sz="half" idx="1"/>
          </p:nvPr>
        </p:nvSpPr>
        <p:spPr>
          <a:xfrm>
            <a:off x="513232" y="1363047"/>
            <a:ext cx="10997450" cy="4351338"/>
          </a:xfrm>
          <a:solidFill>
            <a:schemeClr val="bg1"/>
          </a:solidFill>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b="1">
                <a:effectLst/>
                <a:latin typeface="Calibri" panose="020F0502020204030204" pitchFamily="34" charset="0"/>
                <a:ea typeface="Calibri" panose="020F0502020204030204" pitchFamily="34" charset="0"/>
                <a:cs typeface="Calibri" panose="020F0502020204030204" pitchFamily="34" charset="0"/>
              </a:rPr>
              <a:t>Provide support and technical assistance to the caregiver/foster parents, foster care agency and participant/family related to the TFC Care Plan. </a:t>
            </a:r>
            <a:r>
              <a:rPr lang="en-US" sz="1600">
                <a:effectLst/>
                <a:latin typeface="Calibri" panose="020F0502020204030204" pitchFamily="34" charset="0"/>
                <a:ea typeface="Calibri" panose="020F0502020204030204" pitchFamily="34" charset="0"/>
                <a:cs typeface="Calibri" panose="020F0502020204030204" pitchFamily="34" charset="0"/>
              </a:rPr>
              <a:t>Technical assistance includes the development of updates to the in-home treatment strategies, ongoing child-specific skills training, and resource support. The </a:t>
            </a:r>
            <a:r>
              <a:rPr lang="en-US" sz="1600" b="1">
                <a:effectLst/>
                <a:latin typeface="Calibri" panose="020F0502020204030204" pitchFamily="34" charset="0"/>
                <a:ea typeface="Calibri" panose="020F0502020204030204" pitchFamily="34" charset="0"/>
                <a:cs typeface="Calibri" panose="020F0502020204030204" pitchFamily="34" charset="0"/>
              </a:rPr>
              <a:t>TFC Care Coordinator will coordinate the plan changes with the Foster Care Agency </a:t>
            </a:r>
            <a:r>
              <a:rPr lang="en-US" sz="1600">
                <a:effectLst/>
                <a:latin typeface="Calibri" panose="020F0502020204030204" pitchFamily="34" charset="0"/>
                <a:ea typeface="Calibri" panose="020F0502020204030204" pitchFamily="34" charset="0"/>
                <a:cs typeface="Calibri" panose="020F0502020204030204" pitchFamily="34" charset="0"/>
              </a:rPr>
              <a:t>to ensure needs are met and who is providing what component. </a:t>
            </a:r>
            <a:r>
              <a:rPr lang="en-US" sz="1600" i="1">
                <a:effectLst/>
                <a:latin typeface="Calibri" panose="020F0502020204030204" pitchFamily="34" charset="0"/>
                <a:ea typeface="Calibri" panose="020F0502020204030204" pitchFamily="34" charset="0"/>
                <a:cs typeface="Calibri" panose="020F0502020204030204" pitchFamily="34" charset="0"/>
              </a:rPr>
              <a:t>CFS Foster Care agencies will continue to provide required programming/services within their foster care service description/contracts.  </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Contact will be made at least once a month with the participant and caregiver and can be completed virtually.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Facilitate monthly child and family care team meetings which include all case-involved individuals. The CFS Specialist will be invited to all TFC Care Coordination meetings.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The CFS Specialist will invite the TFC Care Coordinator to scheduled Family Team Meetings(FTM) and in the months that a FTM is held, it can be a combination meeting of the Care Coordination meeting and the Family Team Meeting.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Identify all who need to be included in the Care Planning and notification of the Care Plan – </a:t>
            </a:r>
            <a:r>
              <a:rPr lang="en-US" sz="1600" err="1">
                <a:effectLst/>
                <a:latin typeface="Calibri" panose="020F0502020204030204" pitchFamily="34" charset="0"/>
                <a:ea typeface="Calibri" panose="020F0502020204030204" pitchFamily="34" charset="0"/>
                <a:cs typeface="Calibri" panose="020F0502020204030204" pitchFamily="34" charset="0"/>
              </a:rPr>
              <a:t>eg</a:t>
            </a:r>
            <a:r>
              <a:rPr lang="en-US" sz="1600">
                <a:effectLst/>
                <a:latin typeface="Calibri" panose="020F0502020204030204" pitchFamily="34" charset="0"/>
                <a:ea typeface="Calibri" panose="020F0502020204030204" pitchFamily="34" charset="0"/>
                <a:cs typeface="Calibri" panose="020F0502020204030204" pitchFamily="34" charset="0"/>
              </a:rPr>
              <a:t> school, medical providers, etc.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a:p>
        </p:txBody>
      </p:sp>
    </p:spTree>
    <p:extLst>
      <p:ext uri="{BB962C8B-B14F-4D97-AF65-F5344CB8AC3E}">
        <p14:creationId xmlns:p14="http://schemas.microsoft.com/office/powerpoint/2010/main" val="85375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3DCE-B478-0271-DE4E-3DEDC59CF0D6}"/>
              </a:ext>
            </a:extLst>
          </p:cNvPr>
          <p:cNvSpPr>
            <a:spLocks noGrp="1"/>
          </p:cNvSpPr>
          <p:nvPr>
            <p:ph type="title"/>
          </p:nvPr>
        </p:nvSpPr>
        <p:spPr/>
        <p:txBody>
          <a:bodyPr>
            <a:normAutofit/>
          </a:bodyPr>
          <a:lstStyle/>
          <a:p>
            <a:pPr algn="l"/>
            <a:r>
              <a:rPr lang="en-US" sz="3600">
                <a:latin typeface="Montserrat Semi Bold" panose="00000700000000000000" pitchFamily="50" charset="0"/>
              </a:rPr>
              <a:t>Foster Parent/Caregiver/Foster Care Agency Role</a:t>
            </a:r>
          </a:p>
        </p:txBody>
      </p:sp>
      <p:sp>
        <p:nvSpPr>
          <p:cNvPr id="3" name="Content Placeholder 2">
            <a:extLst>
              <a:ext uri="{FF2B5EF4-FFF2-40B4-BE49-F238E27FC236}">
                <a16:creationId xmlns:a16="http://schemas.microsoft.com/office/drawing/2014/main" id="{80AA96D4-5F5D-9A73-5DA8-7D4615CADA8B}"/>
              </a:ext>
            </a:extLst>
          </p:cNvPr>
          <p:cNvSpPr>
            <a:spLocks noGrp="1"/>
          </p:cNvSpPr>
          <p:nvPr>
            <p:ph sz="half" idx="1"/>
          </p:nvPr>
        </p:nvSpPr>
        <p:spPr>
          <a:xfrm>
            <a:off x="571603" y="1771837"/>
            <a:ext cx="11068171" cy="4351338"/>
          </a:xfrm>
          <a:solidFill>
            <a:schemeClr val="bg1"/>
          </a:solidFill>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Provide youth-specific history and related information to the TFC Care Coordinator in a timely fashion.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a:effectLst/>
                <a:latin typeface="Calibri" panose="020F0502020204030204" pitchFamily="34" charset="0"/>
                <a:ea typeface="Times New Roman" panose="02020603050405020304" pitchFamily="18" charset="0"/>
                <a:cs typeface="Times New Roman" panose="02020603050405020304" pitchFamily="18" charset="0"/>
              </a:rPr>
              <a:t>The TFC Care Coordinator may request information to assist with the completion of the PECFAS/CAFAS assessment and develop the care plan.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Assist the TFC Care Coordinator in engaging the youth, family, and caregivers in the TFC program activities, as needed.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a:effectLst/>
                <a:latin typeface="Calibri" panose="020F0502020204030204" pitchFamily="34" charset="0"/>
                <a:ea typeface="Times New Roman" panose="02020603050405020304" pitchFamily="18" charset="0"/>
                <a:cs typeface="Times New Roman" panose="02020603050405020304" pitchFamily="18" charset="0"/>
              </a:rPr>
              <a:t>TFC program activities include assessments, care planning and team meetings.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Attendance and participation in PECFAS/CAFAS assessment and TFC Care Planning meetings.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Ensure follow-through on Agency responsibilities for the youth as noted in the developed care plan.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Maintain weekly documentation of youth strengths, needs, behaviors, and progress, as well as any contacts with the crisis support providers and updates on those contacts.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Ensure compliance with Tier 4 and 5 contractual training expectations.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If a Tier 4 and 5 foster care provider, ensure compliance with Tiered Foster Care Service Description in the contractual agreement.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0000"/>
              </a:lnSpc>
              <a:buFont typeface="+mj-lt"/>
              <a:buAutoNum type="arabicPeriod"/>
            </a:pPr>
            <a:endParaRPr lang="en-US"/>
          </a:p>
        </p:txBody>
      </p:sp>
    </p:spTree>
    <p:extLst>
      <p:ext uri="{BB962C8B-B14F-4D97-AF65-F5344CB8AC3E}">
        <p14:creationId xmlns:p14="http://schemas.microsoft.com/office/powerpoint/2010/main" val="346685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5FD5-7D6A-303E-9C7B-F797466453FA}"/>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Overview: Crisis Support Services – TFC</a:t>
            </a:r>
          </a:p>
        </p:txBody>
      </p:sp>
      <p:sp>
        <p:nvSpPr>
          <p:cNvPr id="3" name="Content Placeholder 2">
            <a:extLst>
              <a:ext uri="{FF2B5EF4-FFF2-40B4-BE49-F238E27FC236}">
                <a16:creationId xmlns:a16="http://schemas.microsoft.com/office/drawing/2014/main" id="{C4B2B643-0339-F3C7-B9B4-33436B473FF5}"/>
              </a:ext>
            </a:extLst>
          </p:cNvPr>
          <p:cNvSpPr>
            <a:spLocks noGrp="1"/>
          </p:cNvSpPr>
          <p:nvPr>
            <p:ph sz="half" idx="1"/>
          </p:nvPr>
        </p:nvSpPr>
        <p:spPr>
          <a:xfrm>
            <a:off x="399693" y="1825625"/>
            <a:ext cx="5620107" cy="1603375"/>
          </a:xfrm>
        </p:spPr>
        <p:txBody>
          <a:bodyPr/>
          <a:lstStyle/>
          <a:p>
            <a:pPr marL="457200" lvl="1" indent="0">
              <a:buNone/>
            </a:pPr>
            <a:endParaRPr lang="en-US" dirty="0"/>
          </a:p>
          <a:p>
            <a:pPr lvl="1">
              <a:buFont typeface="Courier New" panose="02070309020205020404" pitchFamily="49" charset="0"/>
              <a:buChar char="o"/>
            </a:pPr>
            <a:r>
              <a:rPr lang="en-US" sz="1800" dirty="0">
                <a:latin typeface="Calibri" panose="020F0502020204030204" pitchFamily="34" charset="0"/>
                <a:cs typeface="Calibri" panose="020F0502020204030204" pitchFamily="34" charset="0"/>
              </a:rPr>
              <a:t>Provides 24/7 access to a licensed clinician</a:t>
            </a:r>
          </a:p>
          <a:p>
            <a:pPr lvl="1">
              <a:buFont typeface="Courier New" panose="02070309020205020404" pitchFamily="49" charset="0"/>
              <a:buChar char="o"/>
            </a:pPr>
            <a:r>
              <a:rPr lang="en-US" sz="1800" dirty="0">
                <a:latin typeface="Calibri" panose="020F0502020204030204" pitchFamily="34" charset="0"/>
                <a:cs typeface="Calibri" panose="020F0502020204030204" pitchFamily="34" charset="0"/>
              </a:rPr>
              <a:t>Reimbursed on per member per month basis</a:t>
            </a:r>
          </a:p>
        </p:txBody>
      </p:sp>
      <p:sp>
        <p:nvSpPr>
          <p:cNvPr id="4" name="Content Placeholder 3">
            <a:extLst>
              <a:ext uri="{FF2B5EF4-FFF2-40B4-BE49-F238E27FC236}">
                <a16:creationId xmlns:a16="http://schemas.microsoft.com/office/drawing/2014/main" id="{D8FBFF87-E6D4-C48E-500F-CC70D7637906}"/>
              </a:ext>
            </a:extLst>
          </p:cNvPr>
          <p:cNvSpPr>
            <a:spLocks noGrp="1"/>
          </p:cNvSpPr>
          <p:nvPr>
            <p:ph sz="half" idx="2"/>
          </p:nvPr>
        </p:nvSpPr>
        <p:spPr>
          <a:xfrm>
            <a:off x="6172201" y="1825625"/>
            <a:ext cx="5620105" cy="1325563"/>
          </a:xfrm>
        </p:spPr>
        <p:txBody>
          <a:bodyPr/>
          <a:lstStyle/>
          <a:p>
            <a:pPr lvl="1">
              <a:buFont typeface="Courier New" panose="02070309020205020404" pitchFamily="49" charset="0"/>
              <a:buChar char="o"/>
            </a:pPr>
            <a:endParaRPr lang="en-US" dirty="0"/>
          </a:p>
          <a:p>
            <a:pPr lvl="1">
              <a:buFont typeface="Courier New" panose="02070309020205020404" pitchFamily="49" charset="0"/>
              <a:buChar char="o"/>
            </a:pPr>
            <a:r>
              <a:rPr lang="en-US" sz="1800" dirty="0">
                <a:latin typeface="Calibri" panose="020F0502020204030204" pitchFamily="34" charset="0"/>
                <a:cs typeface="Calibri" panose="020F0502020204030204" pitchFamily="34" charset="0"/>
              </a:rPr>
              <a:t>In-person community-based response, if indicated</a:t>
            </a:r>
          </a:p>
          <a:p>
            <a:pPr lvl="1">
              <a:buFont typeface="Courier New" panose="02070309020205020404" pitchFamily="49" charset="0"/>
              <a:buChar char="o"/>
            </a:pPr>
            <a:r>
              <a:rPr lang="en-US" sz="1800" dirty="0">
                <a:latin typeface="Calibri" panose="020F0502020204030204" pitchFamily="34" charset="0"/>
                <a:cs typeface="Calibri" panose="020F0502020204030204" pitchFamily="34" charset="0"/>
              </a:rPr>
              <a:t>Reimbursed on a service basis</a:t>
            </a:r>
          </a:p>
        </p:txBody>
      </p:sp>
      <p:sp>
        <p:nvSpPr>
          <p:cNvPr id="6" name="Rectangle: Rounded Corners 5">
            <a:extLst>
              <a:ext uri="{FF2B5EF4-FFF2-40B4-BE49-F238E27FC236}">
                <a16:creationId xmlns:a16="http://schemas.microsoft.com/office/drawing/2014/main" id="{CE23A070-76B6-272D-8F64-0A48D5BB8E49}"/>
              </a:ext>
            </a:extLst>
          </p:cNvPr>
          <p:cNvSpPr/>
          <p:nvPr/>
        </p:nvSpPr>
        <p:spPr>
          <a:xfrm>
            <a:off x="931280" y="3083781"/>
            <a:ext cx="8364519" cy="2200728"/>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750" dirty="0"/>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Providers MUST enroll in Nebraska Medicaid under Provider Type 80, and be contracted and credentialed with MCOs</a:t>
            </a:r>
          </a:p>
          <a:p>
            <a:pPr marL="285750" indent="-285750">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Providers MUST offer both services</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Individuals chose their crisis provider from those available in their area; TFC Care Coordinator makes the referral; Provider responds within 24 hours</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Providers are </a:t>
            </a:r>
            <a:r>
              <a:rPr lang="en-US" b="1" dirty="0">
                <a:solidFill>
                  <a:schemeClr val="tx1"/>
                </a:solidFill>
                <a:latin typeface="Calibri" panose="020F0502020204030204" pitchFamily="34" charset="0"/>
                <a:cs typeface="Calibri" panose="020F0502020204030204" pitchFamily="34" charset="0"/>
              </a:rPr>
              <a:t>NOT</a:t>
            </a:r>
            <a:r>
              <a:rPr lang="en-US" dirty="0">
                <a:solidFill>
                  <a:schemeClr val="tx1"/>
                </a:solidFill>
                <a:latin typeface="Calibri" panose="020F0502020204030204" pitchFamily="34" charset="0"/>
                <a:cs typeface="Calibri" panose="020F0502020204030204" pitchFamily="34" charset="0"/>
              </a:rPr>
              <a:t> required to be current Tier 4 / 5 Foster Care Providers</a:t>
            </a:r>
          </a:p>
          <a:p>
            <a:pPr algn="ctr"/>
            <a:endParaRPr lang="en-US" dirty="0"/>
          </a:p>
        </p:txBody>
      </p:sp>
      <p:sp>
        <p:nvSpPr>
          <p:cNvPr id="7" name="TextBox 6">
            <a:extLst>
              <a:ext uri="{FF2B5EF4-FFF2-40B4-BE49-F238E27FC236}">
                <a16:creationId xmlns:a16="http://schemas.microsoft.com/office/drawing/2014/main" id="{E2B50F7D-860D-9E0D-8C85-D338D636C8A7}"/>
              </a:ext>
            </a:extLst>
          </p:cNvPr>
          <p:cNvSpPr txBox="1"/>
          <p:nvPr/>
        </p:nvSpPr>
        <p:spPr>
          <a:xfrm>
            <a:off x="995935" y="1573491"/>
            <a:ext cx="4427621" cy="369332"/>
          </a:xfrm>
          <a:prstGeom prst="rect">
            <a:avLst/>
          </a:prstGeom>
          <a:solidFill>
            <a:schemeClr val="accent2"/>
          </a:solidFill>
        </p:spPr>
        <p:txBody>
          <a:bodyPr wrap="square" rtlCol="0">
            <a:spAutoFit/>
          </a:bodyPr>
          <a:lstStyle/>
          <a:p>
            <a:r>
              <a:rPr lang="en-US" sz="1800" dirty="0">
                <a:latin typeface="Calibri" panose="020F0502020204030204" pitchFamily="34" charset="0"/>
                <a:cs typeface="Calibri" panose="020F0502020204030204" pitchFamily="34" charset="0"/>
              </a:rPr>
              <a:t>TFC Crisis Service Maintenance and Response</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E2EDF65-577D-F0CA-40C6-0235DFBF91A0}"/>
              </a:ext>
            </a:extLst>
          </p:cNvPr>
          <p:cNvSpPr txBox="1"/>
          <p:nvPr/>
        </p:nvSpPr>
        <p:spPr>
          <a:xfrm>
            <a:off x="6768442" y="1573491"/>
            <a:ext cx="4427621" cy="369332"/>
          </a:xfrm>
          <a:prstGeom prst="rect">
            <a:avLst/>
          </a:prstGeom>
          <a:solidFill>
            <a:schemeClr val="accent6"/>
          </a:solidFill>
        </p:spPr>
        <p:txBody>
          <a:bodyPr wrap="square" rtlCol="0">
            <a:spAutoFit/>
          </a:bodyPr>
          <a:lstStyle/>
          <a:p>
            <a:r>
              <a:rPr lang="en-US" sz="1800" dirty="0">
                <a:latin typeface="Calibri" panose="020F0502020204030204" pitchFamily="34" charset="0"/>
                <a:cs typeface="Calibri" panose="020F0502020204030204" pitchFamily="34" charset="0"/>
              </a:rPr>
              <a:t>TFC Mobile Crisis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81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76BD-EE74-F7B4-1716-9E81F2B167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F09988-11F4-9F3D-00B6-8B15DCC187E4}"/>
              </a:ext>
            </a:extLst>
          </p:cNvPr>
          <p:cNvSpPr>
            <a:spLocks noGrp="1"/>
          </p:cNvSpPr>
          <p:nvPr>
            <p:ph type="title"/>
          </p:nvPr>
        </p:nvSpPr>
        <p:spPr>
          <a:xfrm>
            <a:off x="670249" y="2103437"/>
            <a:ext cx="10515600" cy="1325563"/>
          </a:xfrm>
        </p:spPr>
        <p:txBody>
          <a:bodyPr/>
          <a:lstStyle/>
          <a:p>
            <a:r>
              <a:rPr lang="en-US" dirty="0"/>
              <a:t>Crisis Support Services – TFC</a:t>
            </a:r>
            <a:br>
              <a:rPr lang="en-US" dirty="0"/>
            </a:br>
            <a:r>
              <a:rPr lang="en-US" dirty="0"/>
              <a:t>Medicaid Service Definitions</a:t>
            </a:r>
          </a:p>
        </p:txBody>
      </p:sp>
    </p:spTree>
    <p:extLst>
      <p:ext uri="{BB962C8B-B14F-4D97-AF65-F5344CB8AC3E}">
        <p14:creationId xmlns:p14="http://schemas.microsoft.com/office/powerpoint/2010/main" val="37184261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4EAE-937A-0876-6ADE-4FFC5AA59913}"/>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Basic Definition</a:t>
            </a:r>
          </a:p>
        </p:txBody>
      </p:sp>
      <p:sp>
        <p:nvSpPr>
          <p:cNvPr id="6" name="TextBox 5">
            <a:extLst>
              <a:ext uri="{FF2B5EF4-FFF2-40B4-BE49-F238E27FC236}">
                <a16:creationId xmlns:a16="http://schemas.microsoft.com/office/drawing/2014/main" id="{572105C6-C3FD-A0F5-7916-D215C71D3563}"/>
              </a:ext>
            </a:extLst>
          </p:cNvPr>
          <p:cNvSpPr txBox="1"/>
          <p:nvPr/>
        </p:nvSpPr>
        <p:spPr>
          <a:xfrm>
            <a:off x="559398" y="1692242"/>
            <a:ext cx="11232909" cy="3635547"/>
          </a:xfrm>
          <a:prstGeom prst="rect">
            <a:avLst/>
          </a:prstGeom>
          <a:noFill/>
        </p:spPr>
        <p:txBody>
          <a:bodyPr wrap="square" rtlCol="0">
            <a:spAutoFit/>
          </a:bodyPr>
          <a:lstStyle/>
          <a:p>
            <a:pPr marR="0" lvl="0">
              <a:lnSpc>
                <a:spcPct val="107000"/>
              </a:lnSpc>
            </a:pPr>
            <a:r>
              <a:rPr lang="en-US" b="1" kern="100" dirty="0">
                <a:effectLst/>
                <a:latin typeface="Calibri" panose="020F0502020204030204" pitchFamily="34" charset="0"/>
                <a:ea typeface="Calibri" panose="020F0502020204030204" pitchFamily="34" charset="0"/>
                <a:cs typeface="Arial" panose="020B0604020202020204" pitchFamily="34" charset="0"/>
              </a:rPr>
              <a:t>Service Title:</a:t>
            </a:r>
            <a:r>
              <a:rPr lang="en-US" kern="100" dirty="0">
                <a:effectLst/>
                <a:latin typeface="Calibri" panose="020F0502020204030204" pitchFamily="34" charset="0"/>
                <a:ea typeface="Calibri" panose="020F0502020204030204" pitchFamily="34" charset="0"/>
                <a:cs typeface="Arial" panose="020B0604020202020204" pitchFamily="34" charset="0"/>
              </a:rPr>
              <a:t> Crisis Service Maintenance and Response</a:t>
            </a:r>
          </a:p>
          <a:p>
            <a:pPr marR="0" lvl="0">
              <a:lnSpc>
                <a:spcPct val="107000"/>
              </a:lnSpc>
            </a:pPr>
            <a:endParaRPr lang="en-US" b="1" kern="1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pPr>
            <a:r>
              <a:rPr lang="en-US" b="1" kern="100" dirty="0">
                <a:effectLst/>
                <a:latin typeface="Calibri" panose="020F0502020204030204" pitchFamily="34" charset="0"/>
                <a:ea typeface="Calibri" panose="020F0502020204030204" pitchFamily="34" charset="0"/>
                <a:cs typeface="Arial" panose="020B0604020202020204" pitchFamily="34" charset="0"/>
              </a:rPr>
              <a:t>Service Definition (Scope): </a:t>
            </a: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TFC CSMR must provide a phone line that is answered by a live voice 24 hours a day, 7 days a week and can link the individual to a licensed behavioral health professional, law enforcement, and other emergency services. TFC CSMR is designed to assist individuals enrolled in the TFC Program and their foster parents in pre-crisis or crisis situations related to a behavioral health problem. The desired outcome is de-escalation of the pre-crisis or crisis, ensuring safety and making the necessary linkages. </a:t>
            </a:r>
          </a:p>
          <a:p>
            <a:pPr marR="0">
              <a:lnSpc>
                <a:spcPct val="107000"/>
              </a:lnSpc>
            </a:pPr>
            <a:endParaRPr lang="en-US"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a:lnSpc>
                <a:spcPct val="107000"/>
              </a:lnSpc>
            </a:pPr>
            <a:r>
              <a:rPr lang="en-US"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Individual Desired Outcome: </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Caller experiences a reduction in distress.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Caller experiences a reduction in risk of harm to self or others.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rPr>
              <a:t>Caller is referred to appropriate services.</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86F599-2079-A24A-72D8-9242B9CC4303}"/>
              </a:ext>
            </a:extLst>
          </p:cNvPr>
          <p:cNvSpPr txBox="1"/>
          <p:nvPr/>
        </p:nvSpPr>
        <p:spPr>
          <a:xfrm>
            <a:off x="7764379" y="0"/>
            <a:ext cx="4427621" cy="369332"/>
          </a:xfrm>
          <a:prstGeom prst="rect">
            <a:avLst/>
          </a:prstGeom>
          <a:solidFill>
            <a:schemeClr val="accent2"/>
          </a:solidFill>
        </p:spPr>
        <p:txBody>
          <a:bodyPr wrap="square" rtlCol="0">
            <a:spAutoFit/>
          </a:bodyPr>
          <a:lstStyle/>
          <a:p>
            <a:pPr algn="ctr"/>
            <a:r>
              <a:rPr lang="en-US" sz="1800" dirty="0">
                <a:latin typeface="Calibri" panose="020F0502020204030204" pitchFamily="34" charset="0"/>
                <a:cs typeface="Calibri" panose="020F0502020204030204" pitchFamily="34" charset="0"/>
              </a:rPr>
              <a:t>TFC Crisis Service Maintenance and Response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69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11B1-0B31-D17A-95BA-D804CC340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974E6-3A10-1A28-0855-3A95E8F3E667}"/>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Setting of Care, Facility License, Hours of Operation, Staffing Ratio</a:t>
            </a:r>
          </a:p>
        </p:txBody>
      </p:sp>
      <p:sp>
        <p:nvSpPr>
          <p:cNvPr id="6" name="TextBox 5">
            <a:extLst>
              <a:ext uri="{FF2B5EF4-FFF2-40B4-BE49-F238E27FC236}">
                <a16:creationId xmlns:a16="http://schemas.microsoft.com/office/drawing/2014/main" id="{9C075FB9-9119-253F-66A3-684DE0375D1E}"/>
              </a:ext>
            </a:extLst>
          </p:cNvPr>
          <p:cNvSpPr txBox="1"/>
          <p:nvPr/>
        </p:nvSpPr>
        <p:spPr>
          <a:xfrm>
            <a:off x="559398" y="1692242"/>
            <a:ext cx="11232909" cy="3635547"/>
          </a:xfrm>
          <a:prstGeom prst="rect">
            <a:avLst/>
          </a:prstGeom>
          <a:noFill/>
        </p:spPr>
        <p:txBody>
          <a:bodyPr wrap="square" rtlCol="0">
            <a:spAutoFit/>
          </a:bodyPr>
          <a:lstStyle/>
          <a:p>
            <a:pPr marR="0" lvl="0" algn="l" defTabSz="914400" rtl="0" eaLnBrk="1" fontAlgn="auto" latinLnBrk="0" hangingPunct="1">
              <a:lnSpc>
                <a:spcPct val="107000"/>
              </a:lnSpc>
              <a:spcBef>
                <a:spcPts val="0"/>
              </a:spcBef>
              <a:buClrTx/>
              <a:buSzTx/>
              <a:tabLst/>
              <a:defRPr/>
            </a:pPr>
            <a:r>
              <a:rPr lang="en-US" b="1" kern="100" dirty="0">
                <a:solidFill>
                  <a:prstClr val="black"/>
                </a:solidFill>
                <a:latin typeface="Calibri" panose="020F0502020204030204" pitchFamily="34" charset="0"/>
                <a:ea typeface="Calibri" panose="020F0502020204030204" pitchFamily="34" charset="0"/>
                <a:cs typeface="Arial" panose="020B0604020202020204" pitchFamily="34" charset="0"/>
              </a:rPr>
              <a:t>Setting of Care: </a:t>
            </a:r>
            <a:r>
              <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rPr>
              <a:t>Phone</a:t>
            </a:r>
          </a:p>
          <a:p>
            <a:pPr marR="0" lvl="0" algn="l" defTabSz="914400" rtl="0" eaLnBrk="1" fontAlgn="auto" latinLnBrk="0" hangingPunct="1">
              <a:lnSpc>
                <a:spcPct val="107000"/>
              </a:lnSpc>
              <a:spcBef>
                <a:spcPts val="0"/>
              </a:spcBef>
              <a:buClrTx/>
              <a:buSzTx/>
              <a:tabLst/>
              <a:defRPr/>
            </a:pP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buClrTx/>
              <a:buSzTx/>
              <a:tabLst/>
              <a:defRPr/>
            </a:pPr>
            <a:r>
              <a:rPr lang="en-US" b="1" kern="100" dirty="0">
                <a:solidFill>
                  <a:prstClr val="black"/>
                </a:solidFill>
                <a:latin typeface="Calibri" panose="020F0502020204030204" pitchFamily="34" charset="0"/>
                <a:cs typeface="Arial" panose="020B0604020202020204" pitchFamily="34" charset="0"/>
              </a:rPr>
              <a:t>Facility License: </a:t>
            </a: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Individual providers must have an NPI, be enrolled with Nebraska Medicaid, and be licensed</a:t>
            </a:r>
            <a:r>
              <a:rPr lang="en-US" dirty="0">
                <a:effectLst/>
                <a:latin typeface="Calibri" panose="020F0502020204030204" pitchFamily="34" charset="0"/>
                <a:ea typeface="Calibri" panose="020F0502020204030204" pitchFamily="34" charset="0"/>
                <a:cs typeface="Times New Roman" panose="02020603050405020304" pitchFamily="18" charset="0"/>
              </a:rPr>
              <a:t> appropriately </a:t>
            </a:r>
            <a:r>
              <a:rPr lang="en-US" dirty="0">
                <a:effectLst/>
                <a:latin typeface="Calibri" panose="020F0502020204030204" pitchFamily="34" charset="0"/>
                <a:ea typeface="Calibri" panose="020F0502020204030204" pitchFamily="34" charset="0"/>
                <a:cs typeface="Calibri" panose="020F0502020204030204" pitchFamily="34" charset="0"/>
              </a:rPr>
              <a:t>by the DHHS Division of Public Health as required by DHHS Division of Medicaid and Long-Term Care (MLTC).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rPr>
              <a:t>If this service is provided by a Mental Health Substance Abuse Treatment Center, they must be licensed</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rPr>
              <a:t>by the DHHS Division of Public Health and accredited by CARF, TJC, or COA, and accredited to provide the level of care applicable to this service as required by DHHS Division of Medicaid and Long-Term Care (MLTC).</a:t>
            </a:r>
          </a:p>
          <a:p>
            <a:pPr marR="0">
              <a:lnSpc>
                <a:spcPct val="107000"/>
              </a:lnSpc>
              <a:spcBef>
                <a:spcPts val="0"/>
              </a:spcBef>
            </a:pPr>
            <a:endParaRPr lang="en-US" kern="100" dirty="0">
              <a:solidFill>
                <a:prstClr val="black"/>
              </a:solidFill>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pPr>
            <a:r>
              <a:rPr lang="en-US" b="1" kern="100" dirty="0">
                <a:solidFill>
                  <a:prstClr val="black"/>
                </a:solidFill>
                <a:latin typeface="Calibri" panose="020F0502020204030204" pitchFamily="34" charset="0"/>
                <a:cs typeface="Arial" panose="020B0604020202020204" pitchFamily="34" charset="0"/>
              </a:rPr>
              <a:t>Staffing Ratio: </a:t>
            </a:r>
            <a:r>
              <a:rPr lang="en-US" kern="100" dirty="0">
                <a:solidFill>
                  <a:prstClr val="black"/>
                </a:solidFill>
                <a:effectLst/>
                <a:latin typeface="Calibri" panose="020F0502020204030204" pitchFamily="34" charset="0"/>
                <a:ea typeface="Calibri" panose="020F0502020204030204" pitchFamily="34" charset="0"/>
                <a:cs typeface="Arial" panose="020B0604020202020204" pitchFamily="34" charset="0"/>
              </a:rPr>
              <a:t>Adequate staffing to handle call volume</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pPr>
            <a:endParaRPr kumimoji="0" lang="en-US"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pPr>
            <a:r>
              <a:rPr lang="en-US" b="1" kern="100" dirty="0">
                <a:solidFill>
                  <a:prstClr val="black"/>
                </a:solidFill>
                <a:latin typeface="Calibri" panose="020F0502020204030204" pitchFamily="34" charset="0"/>
                <a:cs typeface="Arial" panose="020B0604020202020204" pitchFamily="34" charset="0"/>
              </a:rPr>
              <a:t>Hours of Operation: </a:t>
            </a:r>
            <a:r>
              <a:rPr kumimoji="0" lang="en-US"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24/7</a:t>
            </a:r>
          </a:p>
        </p:txBody>
      </p:sp>
      <p:sp>
        <p:nvSpPr>
          <p:cNvPr id="3" name="TextBox 2">
            <a:extLst>
              <a:ext uri="{FF2B5EF4-FFF2-40B4-BE49-F238E27FC236}">
                <a16:creationId xmlns:a16="http://schemas.microsoft.com/office/drawing/2014/main" id="{47E336D3-1D96-6BFC-5208-1326405502A6}"/>
              </a:ext>
            </a:extLst>
          </p:cNvPr>
          <p:cNvSpPr txBox="1"/>
          <p:nvPr/>
        </p:nvSpPr>
        <p:spPr>
          <a:xfrm>
            <a:off x="7764379" y="0"/>
            <a:ext cx="4427621"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Crisis Service Maintenance and Response</a:t>
            </a:r>
          </a:p>
        </p:txBody>
      </p:sp>
    </p:spTree>
    <p:extLst>
      <p:ext uri="{BB962C8B-B14F-4D97-AF65-F5344CB8AC3E}">
        <p14:creationId xmlns:p14="http://schemas.microsoft.com/office/powerpoint/2010/main" val="328399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3BD3-6E33-E4F2-AC02-E1A4049CD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4748C-5AA7-0B8D-701E-E6D25B72D36F}"/>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Staffing Requirements</a:t>
            </a:r>
          </a:p>
        </p:txBody>
      </p:sp>
      <p:sp>
        <p:nvSpPr>
          <p:cNvPr id="4" name="Content Placeholder 3">
            <a:extLst>
              <a:ext uri="{FF2B5EF4-FFF2-40B4-BE49-F238E27FC236}">
                <a16:creationId xmlns:a16="http://schemas.microsoft.com/office/drawing/2014/main" id="{C3CF4D6E-AC3C-A38B-01B9-6DF5F37C50F2}"/>
              </a:ext>
            </a:extLst>
          </p:cNvPr>
          <p:cNvSpPr>
            <a:spLocks noGrp="1"/>
          </p:cNvSpPr>
          <p:nvPr>
            <p:ph sz="half" idx="1"/>
          </p:nvPr>
        </p:nvSpPr>
        <p:spPr/>
        <p:txBody>
          <a:bodyPr>
            <a:normAutofit fontScale="70000" lnSpcReduction="20000"/>
          </a:bodyPr>
          <a:lstStyle/>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Direct Care Staff trained to recognize and respond to a behavioral health crisis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Peer Support or Community Treatment Aide trained to recognize and respond to a behavioral health crisis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On staff or consultative agreement with a </a:t>
            </a:r>
            <a:r>
              <a:rPr lang="en-US" sz="2000" b="1" dirty="0">
                <a:effectLst/>
                <a:latin typeface="Calibri" panose="020F0502020204030204" pitchFamily="34" charset="0"/>
                <a:ea typeface="Calibri" panose="020F0502020204030204" pitchFamily="34" charset="0"/>
                <a:cs typeface="Calibri" panose="020F0502020204030204" pitchFamily="34" charset="0"/>
              </a:rPr>
              <a:t>Licensed Clinician</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Direct link to law enforcement and other emergency services.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Personal recovery experience preferred for all positions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Personal experience with the foster care system preferred for all positions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7000"/>
              </a:lnSpc>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7000"/>
              </a:lnSpc>
              <a:spcBef>
                <a:spcPts val="0"/>
              </a:spcBef>
              <a:buNone/>
            </a:pPr>
            <a:r>
              <a:rPr lang="en-US" sz="1800" b="1" dirty="0">
                <a:effectLst/>
                <a:latin typeface="Calibri" panose="020F0502020204030204" pitchFamily="34" charset="0"/>
                <a:ea typeface="Calibri" panose="020F0502020204030204" pitchFamily="34" charset="0"/>
                <a:cs typeface="Calibri" panose="020F0502020204030204" pitchFamily="34" charset="0"/>
              </a:rPr>
              <a:t>Licensed Clinicians </a:t>
            </a:r>
            <a:r>
              <a:rPr lang="en-US" sz="1800" dirty="0">
                <a:effectLst/>
                <a:latin typeface="Calibri" panose="020F0502020204030204" pitchFamily="34" charset="0"/>
                <a:ea typeface="Calibri" panose="020F0502020204030204" pitchFamily="34" charset="0"/>
                <a:cs typeface="Calibri" panose="020F0502020204030204" pitchFamily="34" charset="0"/>
              </a:rPr>
              <a:t>May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Psychiatrist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40449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Physician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40449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Advanced practice registered nurse</a:t>
            </a:r>
            <a:r>
              <a:rPr lang="en-US" spc="-5"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(APRN)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Psychologist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498475" algn="l"/>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Provisionally licensed psychologist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Physician Assistant (PA)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6921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Licensed Independent Mental Health Practitioner (LIMHP)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Licensed mental health practitioner (LMHP)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Provisionally licensed mental health practitioner (PLMHP)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879AF020-DB72-ED0F-A9CD-566690A3E44A}"/>
              </a:ext>
            </a:extLst>
          </p:cNvPr>
          <p:cNvSpPr>
            <a:spLocks noGrp="1"/>
          </p:cNvSpPr>
          <p:nvPr>
            <p:ph sz="half" idx="2"/>
          </p:nvPr>
        </p:nvSpPr>
        <p:spPr>
          <a:xfrm>
            <a:off x="6172201" y="1825625"/>
            <a:ext cx="5620105" cy="3429866"/>
          </a:xfrm>
        </p:spPr>
        <p:txBody>
          <a:bodyPr>
            <a:noAutofit/>
          </a:bodyPr>
          <a:lstStyle/>
          <a:p>
            <a:pPr>
              <a:lnSpc>
                <a:spcPct val="127000"/>
              </a:lnSpc>
              <a:spcBef>
                <a:spcPts val="0"/>
              </a:spcBef>
            </a:pPr>
            <a:r>
              <a:rPr lang="en-US" sz="1400" dirty="0">
                <a:effectLst/>
                <a:latin typeface="Calibri" panose="020F0502020204030204" pitchFamily="34" charset="0"/>
                <a:ea typeface="Calibri" panose="020F0502020204030204" pitchFamily="34" charset="0"/>
                <a:cs typeface="Calibri" panose="020F0502020204030204" pitchFamily="34" charset="0"/>
              </a:rPr>
              <a:t>All staff must be educated and trained in crisis intervention and crisis stabilization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LIMHP, LMHP, and PLMHPs providing this service must have the equivalent of one year of full-time experience in direct child/adolescent services, ASD or DD services.</a:t>
            </a:r>
          </a:p>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staff must meet the qualifications and supervision requirements as defined in the document titled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Medicaid Requirements for Behavioral Health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staff are required to work within their scope of practice to provide mental health, substance use, or co-occurring mental health and substance use disorder treatment.</a:t>
            </a:r>
            <a:endParaRPr lang="en-US" sz="1400" dirty="0"/>
          </a:p>
        </p:txBody>
      </p:sp>
      <p:sp>
        <p:nvSpPr>
          <p:cNvPr id="3" name="TextBox 2">
            <a:extLst>
              <a:ext uri="{FF2B5EF4-FFF2-40B4-BE49-F238E27FC236}">
                <a16:creationId xmlns:a16="http://schemas.microsoft.com/office/drawing/2014/main" id="{82638F07-56C0-543C-EC0B-2AF18D09F9EA}"/>
              </a:ext>
            </a:extLst>
          </p:cNvPr>
          <p:cNvSpPr txBox="1"/>
          <p:nvPr/>
        </p:nvSpPr>
        <p:spPr>
          <a:xfrm>
            <a:off x="7764379" y="0"/>
            <a:ext cx="4427621"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Crisis Service Maintenance and Response</a:t>
            </a:r>
          </a:p>
        </p:txBody>
      </p:sp>
    </p:spTree>
    <p:extLst>
      <p:ext uri="{BB962C8B-B14F-4D97-AF65-F5344CB8AC3E}">
        <p14:creationId xmlns:p14="http://schemas.microsoft.com/office/powerpoint/2010/main" val="421380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26D7-B1E4-27D6-F6DF-689C17B0D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DF445-F35C-B971-C61A-DC85FEC8D42C}"/>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Admission &amp; Continued Stay Guidelines</a:t>
            </a:r>
          </a:p>
        </p:txBody>
      </p:sp>
      <p:sp>
        <p:nvSpPr>
          <p:cNvPr id="6" name="TextBox 5">
            <a:extLst>
              <a:ext uri="{FF2B5EF4-FFF2-40B4-BE49-F238E27FC236}">
                <a16:creationId xmlns:a16="http://schemas.microsoft.com/office/drawing/2014/main" id="{CE9799A2-BF09-4F84-FBBF-BE07B6B0E4C2}"/>
              </a:ext>
            </a:extLst>
          </p:cNvPr>
          <p:cNvSpPr txBox="1"/>
          <p:nvPr/>
        </p:nvSpPr>
        <p:spPr>
          <a:xfrm>
            <a:off x="559398" y="1692242"/>
            <a:ext cx="11161547" cy="333918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buClrTx/>
              <a:buSzTx/>
              <a:buFontTx/>
              <a:buNone/>
              <a:tabLst/>
              <a:defRPr/>
            </a:pPr>
            <a:r>
              <a:rPr kumimoji="0" lang="en-US"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Admission Guidelines</a:t>
            </a:r>
          </a:p>
          <a:p>
            <a:pPr marL="0" marR="0" lvl="0" indent="0" algn="l" defTabSz="914400" rtl="0" eaLnBrk="1" fontAlgn="auto" latinLnBrk="0" hangingPunct="1">
              <a:lnSpc>
                <a:spcPct val="107000"/>
              </a:lnSpc>
              <a:spcBef>
                <a:spcPts val="0"/>
              </a:spcBef>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individual must meet the Therapeutic Family Care eligibility criteria and meet all the following admission guidelines: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Verbal report of a current behavioral health pre-crisis or crisis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Verbal request for assistance with the pre-crisis or crisis.</a:t>
            </a:r>
          </a:p>
          <a:p>
            <a:pPr marL="0" marR="0" lvl="0" indent="0" algn="l" defTabSz="914400" rtl="0" eaLnBrk="1" fontAlgn="auto" latinLnBrk="0" hangingPunct="1">
              <a:lnSpc>
                <a:spcPct val="107000"/>
              </a:lnSpc>
              <a:spcBef>
                <a:spcPts val="0"/>
              </a:spcBef>
              <a:buClrTx/>
              <a:buSzTx/>
              <a:buFontTx/>
              <a:buNone/>
              <a:tabLst/>
              <a:defRPr/>
            </a:pP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buClrTx/>
              <a:buSzTx/>
              <a:buFontTx/>
              <a:buNone/>
              <a:tabLst/>
              <a:defRPr/>
            </a:pPr>
            <a:r>
              <a:rPr kumimoji="0" lang="en-US" b="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Continued Stay Guidelines</a:t>
            </a:r>
          </a:p>
          <a:p>
            <a:pPr marL="0" marR="0" lvl="0" indent="0" algn="l" defTabSz="914400" rtl="0" eaLnBrk="1" fontAlgn="auto" latinLnBrk="0" hangingPunct="1">
              <a:lnSpc>
                <a:spcPct val="107000"/>
              </a:lnSpc>
              <a:spcBef>
                <a:spcPts val="0"/>
              </a:spcBef>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individual must meet the Therapeutic Family Care eligibility criteria and all the following continued stay guidelines: </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call continues until the pre-crisis or crisis is resolved or a licensed behavioral health professional, law enforcement, or other emergency service is deemed necessary and arrives to offer assistance or the caller voluntarily ends the call.</a:t>
            </a: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FAF24C-5185-5F32-2CAE-9ABCD09A3839}"/>
              </a:ext>
            </a:extLst>
          </p:cNvPr>
          <p:cNvSpPr txBox="1"/>
          <p:nvPr/>
        </p:nvSpPr>
        <p:spPr>
          <a:xfrm>
            <a:off x="7764379" y="0"/>
            <a:ext cx="4427621"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Crisis Service Maintenance and Response</a:t>
            </a:r>
          </a:p>
        </p:txBody>
      </p:sp>
    </p:spTree>
    <p:extLst>
      <p:ext uri="{BB962C8B-B14F-4D97-AF65-F5344CB8AC3E}">
        <p14:creationId xmlns:p14="http://schemas.microsoft.com/office/powerpoint/2010/main" val="201761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09E890-67AA-78D9-4205-B9708F879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7507A-83C1-7DA9-9024-1CDC817C7AAB}"/>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Service Expectations</a:t>
            </a:r>
          </a:p>
        </p:txBody>
      </p:sp>
      <p:sp>
        <p:nvSpPr>
          <p:cNvPr id="3" name="TextBox 2">
            <a:extLst>
              <a:ext uri="{FF2B5EF4-FFF2-40B4-BE49-F238E27FC236}">
                <a16:creationId xmlns:a16="http://schemas.microsoft.com/office/drawing/2014/main" id="{89B99396-07C2-F6D4-EE6D-3AD58FF6F20F}"/>
              </a:ext>
            </a:extLst>
          </p:cNvPr>
          <p:cNvSpPr txBox="1"/>
          <p:nvPr/>
        </p:nvSpPr>
        <p:spPr>
          <a:xfrm>
            <a:off x="7764379" y="0"/>
            <a:ext cx="4427621"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Crisis Service Maintenance and Response</a:t>
            </a:r>
          </a:p>
        </p:txBody>
      </p:sp>
      <p:sp>
        <p:nvSpPr>
          <p:cNvPr id="5" name="TextBox 4">
            <a:extLst>
              <a:ext uri="{FF2B5EF4-FFF2-40B4-BE49-F238E27FC236}">
                <a16:creationId xmlns:a16="http://schemas.microsoft.com/office/drawing/2014/main" id="{87CB818F-CFFE-FD6E-BA38-4328415433D5}"/>
              </a:ext>
            </a:extLst>
          </p:cNvPr>
          <p:cNvSpPr txBox="1"/>
          <p:nvPr/>
        </p:nvSpPr>
        <p:spPr>
          <a:xfrm>
            <a:off x="545123" y="1421768"/>
            <a:ext cx="11247184" cy="4522841"/>
          </a:xfrm>
          <a:prstGeom prst="rect">
            <a:avLst/>
          </a:prstGeom>
          <a:noFill/>
        </p:spPr>
        <p:txBody>
          <a:bodyPr wrap="square">
            <a:spAutoFit/>
          </a:bodyPr>
          <a:lstStyle/>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Symbol" panose="05050102010706020507" pitchFamily="18" charset="2"/>
                <a:cs typeface="Calibri" panose="020F0502020204030204" pitchFamily="34" charset="0"/>
              </a:rPr>
              <a:t>Respond to referrals from the TFC Care Coordination Team within 24 business hours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Symbol" panose="05050102010706020507" pitchFamily="18" charset="2"/>
                <a:cs typeface="Calibri" panose="020F0502020204030204" pitchFamily="34" charset="0"/>
              </a:rPr>
              <a:t>Provide a phone line that is answered by a live voice 24 hours a day, 7 days a week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Symbol" panose="05050102010706020507" pitchFamily="18" charset="2"/>
                <a:cs typeface="Calibri" panose="020F0502020204030204" pitchFamily="34" charset="0"/>
              </a:rPr>
              <a:t>A protocol is in place to ensure the caller is connected to a clinician in real-time through a “warm hand-off” when deemed necessary. The protocol must include an on-call clinician who is expected to immediately answer calls, a back-up clinician in the event the on-call clinician is non-responsive, and a hand-off to 988 in the even the back-up clinician is non-responsive.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Perform brief screening of the intensity of the situation.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Work with the foster family unit toward immediate relief of distress in pre-crisis and crisis situations; reduction of the risk of escalation of a crisis; arrangements for emergency onsite responses when necessary; and referral to appropriate services when other or additional intervention is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Establish involvement of law enforcement and other emergency services as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Provide education on when and how to access the TFC 24-Hour Crisis Support phone 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Use linguistically appropriate approaches when necessary.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Provide access to Nebraska Relay Service or TDD and staff appropriately trained in the utilization of the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Provide a minimum of once-a-month contact; if no crisis call received, proactive outreach via phone is required</a:t>
            </a:r>
            <a:endParaRPr lang="en-US" dirty="0"/>
          </a:p>
        </p:txBody>
      </p:sp>
    </p:spTree>
    <p:extLst>
      <p:ext uri="{BB962C8B-B14F-4D97-AF65-F5344CB8AC3E}">
        <p14:creationId xmlns:p14="http://schemas.microsoft.com/office/powerpoint/2010/main" val="59262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56E5-BEAD-2244-7ECE-6F13B302F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C002E-564E-5D2A-BDF6-85C7BDDD7351}"/>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Basic Definition</a:t>
            </a:r>
          </a:p>
        </p:txBody>
      </p:sp>
      <p:sp>
        <p:nvSpPr>
          <p:cNvPr id="6" name="TextBox 5">
            <a:extLst>
              <a:ext uri="{FF2B5EF4-FFF2-40B4-BE49-F238E27FC236}">
                <a16:creationId xmlns:a16="http://schemas.microsoft.com/office/drawing/2014/main" id="{8662C5D5-0100-BE1B-2020-2D6D58DB3D7A}"/>
              </a:ext>
            </a:extLst>
          </p:cNvPr>
          <p:cNvSpPr txBox="1"/>
          <p:nvPr/>
        </p:nvSpPr>
        <p:spPr>
          <a:xfrm>
            <a:off x="559398" y="1692242"/>
            <a:ext cx="11232909" cy="363554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Service Title:</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Therapeutic Family Care Mobile Crisis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Service Definition (Scope): </a:t>
            </a: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TFC Mobile Crisis is designed to use natural supports and resources to manage and resolve an immediate mental health or substance use disorder crisis in the least restrictive environment by creating and implementing a crisis intervention plan with the individual and foster family. This service is delivered in-person in the individual’s home or community setting. The desired outcome is resolution of the crisis, ensuring safety and making the necessary referrals and linkages.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Individual Desired Outcome: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crisis intervention plan for the individual and foster family is developed and implemented.</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crisis is resolved, and the individual can safely remain in the foster family unit or is transferred to a safe and least-restrictive setting for ongoing care.</a:t>
            </a:r>
          </a:p>
        </p:txBody>
      </p:sp>
      <p:sp>
        <p:nvSpPr>
          <p:cNvPr id="4" name="TextBox 3">
            <a:extLst>
              <a:ext uri="{FF2B5EF4-FFF2-40B4-BE49-F238E27FC236}">
                <a16:creationId xmlns:a16="http://schemas.microsoft.com/office/drawing/2014/main" id="{91C587C3-42EF-DC60-B8CA-12CC25B33871}"/>
              </a:ext>
            </a:extLst>
          </p:cNvPr>
          <p:cNvSpPr txBox="1"/>
          <p:nvPr/>
        </p:nvSpPr>
        <p:spPr>
          <a:xfrm>
            <a:off x="7764379" y="-5761"/>
            <a:ext cx="4427621" cy="369332"/>
          </a:xfrm>
          <a:prstGeom prst="rect">
            <a:avLst/>
          </a:prstGeom>
          <a:solidFill>
            <a:schemeClr val="accent6"/>
          </a:solidFill>
        </p:spPr>
        <p:txBody>
          <a:bodyPr wrap="square" rtlCol="0">
            <a:spAutoFit/>
          </a:bodyPr>
          <a:lstStyle/>
          <a:p>
            <a:pPr algn="r"/>
            <a:r>
              <a:rPr lang="en-US" sz="1800" dirty="0">
                <a:latin typeface="Calibri" panose="020F0502020204030204" pitchFamily="34" charset="0"/>
                <a:cs typeface="Calibri" panose="020F0502020204030204" pitchFamily="34" charset="0"/>
              </a:rPr>
              <a:t>TFC Mobile Crisis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65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Outline</a:t>
            </a:r>
          </a:p>
        </p:txBody>
      </p:sp>
      <p:sp>
        <p:nvSpPr>
          <p:cNvPr id="4" name="TextBox 3"/>
          <p:cNvSpPr txBox="1"/>
          <p:nvPr/>
        </p:nvSpPr>
        <p:spPr>
          <a:xfrm>
            <a:off x="444617" y="1157681"/>
            <a:ext cx="9863937" cy="3785652"/>
          </a:xfrm>
          <a:prstGeom prst="rect">
            <a:avLst/>
          </a:prstGeom>
          <a:noFill/>
        </p:spPr>
        <p:txBody>
          <a:bodyPr wrap="square" lIns="91440" tIns="45720" rIns="91440" bIns="45720" numCol="1" rtlCol="0" anchor="t">
            <a:spAutoFit/>
          </a:bodyPr>
          <a:lstStyle/>
          <a:p>
            <a:pPr marL="800100" lvl="1" indent="-3429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Therapeutic Family Care Program</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Partner Roles</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Target Population</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Eligibility Assessment and Criteria</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TFC Care Coordination</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Overview Crisis Support Services</a:t>
            </a:r>
          </a:p>
          <a:p>
            <a:pPr marL="800100" lvl="1" indent="-342900" algn="l">
              <a:buFont typeface="Arial" panose="020B0604020202020204" pitchFamily="34" charset="0"/>
              <a:buChar char="•"/>
            </a:pPr>
            <a:r>
              <a:rPr lang="en-US" sz="2400" dirty="0">
                <a:latin typeface="Calibri" panose="020F0502020204030204" pitchFamily="34" charset="0"/>
                <a:ea typeface="+mj-lt"/>
                <a:cs typeface="Calibri" panose="020F0502020204030204" pitchFamily="34" charset="0"/>
              </a:rPr>
              <a:t>Crisis Support Services TFC: Medicaid Service Definitions</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Crisis Service Maintenance and Response</a:t>
            </a:r>
          </a:p>
          <a:p>
            <a:pPr marL="1257300" lvl="2" indent="-342900">
              <a:buFont typeface="Courier New" panose="02070309020205020404" pitchFamily="49" charset="0"/>
              <a:buChar char="o"/>
            </a:pPr>
            <a:r>
              <a:rPr lang="en-US" sz="2400" dirty="0">
                <a:latin typeface="Calibri" panose="020F0502020204030204" pitchFamily="34" charset="0"/>
                <a:ea typeface="+mj-lt"/>
                <a:cs typeface="Calibri" panose="020F0502020204030204" pitchFamily="34" charset="0"/>
              </a:rPr>
              <a:t>Mobile Crisis</a:t>
            </a:r>
          </a:p>
          <a:p>
            <a:pPr marL="800100" lvl="1" indent="-342900" algn="l">
              <a:buFont typeface="Arial" panose="020B0604020202020204" pitchFamily="34" charset="0"/>
              <a:buChar char="•"/>
            </a:pPr>
            <a:r>
              <a:rPr lang="en-US" sz="2400" dirty="0">
                <a:latin typeface="Calibri" panose="020F0502020204030204" pitchFamily="34" charset="0"/>
                <a:ea typeface="+mj-lt"/>
                <a:cs typeface="Calibri" panose="020F0502020204030204" pitchFamily="34" charset="0"/>
              </a:rPr>
              <a:t>Provider Enrollment, Billing, and Reimbursement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5153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2A09D-EED0-6252-4486-8B242B954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16B0F-A4F1-2BA0-5288-8673BB0B57E9}"/>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Setting of Care, Facility License, Hours of Operation, Staffing Ratio</a:t>
            </a:r>
          </a:p>
        </p:txBody>
      </p:sp>
      <p:sp>
        <p:nvSpPr>
          <p:cNvPr id="6" name="TextBox 5">
            <a:extLst>
              <a:ext uri="{FF2B5EF4-FFF2-40B4-BE49-F238E27FC236}">
                <a16:creationId xmlns:a16="http://schemas.microsoft.com/office/drawing/2014/main" id="{F7DA1A28-8E49-0E8F-3A0C-141F4289802B}"/>
              </a:ext>
            </a:extLst>
          </p:cNvPr>
          <p:cNvSpPr txBox="1"/>
          <p:nvPr/>
        </p:nvSpPr>
        <p:spPr>
          <a:xfrm>
            <a:off x="559398" y="1692242"/>
            <a:ext cx="11232909" cy="393191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Setting of Care: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Community-based setting</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Facility License: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Individual providers must have an NPI, be enrolled with Nebraska Medicaid, and be licensed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appropriately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by the DHHS Division of Public Health as required by DHHS Division of Medicaid and Long-Term Care (MLTC).</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If this service is provided by a Mental Health Substance Abuse Treatment Center, they must be licensed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by the DHHS Division of Public Health and accredited by CARF, TJC, or COA, and accredited to provide the level of care applicable to this service as required by DHHS Division of Medicaid and Long-Term Care (MLTC).</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Staffing Ratio: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Minimum one-to-one in person; two-to-one is preferred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Hours of Operation: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24/7</a:t>
            </a:r>
          </a:p>
        </p:txBody>
      </p:sp>
      <p:sp>
        <p:nvSpPr>
          <p:cNvPr id="3" name="TextBox 2">
            <a:extLst>
              <a:ext uri="{FF2B5EF4-FFF2-40B4-BE49-F238E27FC236}">
                <a16:creationId xmlns:a16="http://schemas.microsoft.com/office/drawing/2014/main" id="{A70E6409-445D-DD9E-6665-E52135B3A138}"/>
              </a:ext>
            </a:extLst>
          </p:cNvPr>
          <p:cNvSpPr txBox="1"/>
          <p:nvPr/>
        </p:nvSpPr>
        <p:spPr>
          <a:xfrm>
            <a:off x="7764379" y="0"/>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Tree>
    <p:extLst>
      <p:ext uri="{BB962C8B-B14F-4D97-AF65-F5344CB8AC3E}">
        <p14:creationId xmlns:p14="http://schemas.microsoft.com/office/powerpoint/2010/main" val="389754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E71A-B638-D4A6-E889-66C71469F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DDA01-79B8-85E1-4281-74B042F7C57A}"/>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Staffing Requirements (1 of 2)</a:t>
            </a:r>
          </a:p>
        </p:txBody>
      </p:sp>
      <p:sp>
        <p:nvSpPr>
          <p:cNvPr id="4" name="Content Placeholder 3">
            <a:extLst>
              <a:ext uri="{FF2B5EF4-FFF2-40B4-BE49-F238E27FC236}">
                <a16:creationId xmlns:a16="http://schemas.microsoft.com/office/drawing/2014/main" id="{BE1FC7CA-BCD7-3FE0-4729-89EAB44F78B8}"/>
              </a:ext>
            </a:extLst>
          </p:cNvPr>
          <p:cNvSpPr>
            <a:spLocks noGrp="1"/>
          </p:cNvSpPr>
          <p:nvPr>
            <p:ph sz="half" idx="1"/>
          </p:nvPr>
        </p:nvSpPr>
        <p:spPr/>
        <p:txBody>
          <a:bodyPr>
            <a:normAutofit fontScale="70000" lnSpcReduction="20000"/>
          </a:bodyPr>
          <a:lstStyle/>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Direct Care Staff trained to recognize and respond to a behavioral health crisis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Peer Support or Community Treatment Aide trained to recognize and respond to a behavioral health crisis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On staff or consultative agreement with a </a:t>
            </a:r>
            <a:r>
              <a:rPr lang="en-US" sz="2000" b="1" dirty="0">
                <a:effectLst/>
                <a:latin typeface="Calibri" panose="020F0502020204030204" pitchFamily="34" charset="0"/>
                <a:ea typeface="Calibri" panose="020F0502020204030204" pitchFamily="34" charset="0"/>
                <a:cs typeface="Calibri" panose="020F0502020204030204" pitchFamily="34" charset="0"/>
              </a:rPr>
              <a:t>Licensed Clinician</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Direct link to law enforcement and other emergency services.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Personal recovery experience preferred for all positions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Personal experience with the foster care system preferred for all positions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7000"/>
              </a:lnSpc>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7000"/>
              </a:lnSpc>
              <a:spcBef>
                <a:spcPts val="0"/>
              </a:spcBef>
              <a:buNone/>
            </a:pPr>
            <a:r>
              <a:rPr lang="en-US" sz="1800" b="1" dirty="0">
                <a:effectLst/>
                <a:latin typeface="Calibri" panose="020F0502020204030204" pitchFamily="34" charset="0"/>
                <a:ea typeface="Calibri" panose="020F0502020204030204" pitchFamily="34" charset="0"/>
                <a:cs typeface="Calibri" panose="020F0502020204030204" pitchFamily="34" charset="0"/>
              </a:rPr>
              <a:t>Licensed Clinicians </a:t>
            </a:r>
            <a:r>
              <a:rPr lang="en-US" sz="1800" dirty="0">
                <a:effectLst/>
                <a:latin typeface="Calibri" panose="020F0502020204030204" pitchFamily="34" charset="0"/>
                <a:ea typeface="Calibri" panose="020F0502020204030204" pitchFamily="34" charset="0"/>
                <a:cs typeface="Calibri" panose="020F0502020204030204" pitchFamily="34" charset="0"/>
              </a:rPr>
              <a:t>May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Psychiatrist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40449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Physician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40449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Advanced practice registered nurse</a:t>
            </a:r>
            <a:r>
              <a:rPr lang="en-US" spc="-5"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(APRN)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Psychologist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498475" algn="l"/>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Provisionally licensed psychologist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7000"/>
              </a:lnSpc>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Physician Assistant (PA)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69215" lvl="1">
              <a:lnSpc>
                <a:spcPct val="127000"/>
              </a:lnSpc>
              <a:spcBef>
                <a:spcPts val="0"/>
              </a:spcBef>
              <a:tabLst>
                <a:tab pos="52578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Licensed Independent Mental Health Practitioner (LIMHP)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Licensed mental health practitioner (LMHP)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203200" lvl="1">
              <a:lnSpc>
                <a:spcPct val="127000"/>
              </a:lnSpc>
              <a:spcBef>
                <a:spcPts val="0"/>
              </a:spcBef>
              <a:tabLst>
                <a:tab pos="59055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Provisionally licensed mental health practitioner (PLMHP)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C6C9183D-E0E6-F9D8-88CB-4D50F055AECC}"/>
              </a:ext>
            </a:extLst>
          </p:cNvPr>
          <p:cNvSpPr>
            <a:spLocks noGrp="1"/>
          </p:cNvSpPr>
          <p:nvPr>
            <p:ph sz="half" idx="2"/>
          </p:nvPr>
        </p:nvSpPr>
        <p:spPr>
          <a:xfrm>
            <a:off x="6172201" y="1825625"/>
            <a:ext cx="5620105" cy="3429866"/>
          </a:xfrm>
        </p:spPr>
        <p:txBody>
          <a:bodyPr>
            <a:noAutofit/>
          </a:bodyPr>
          <a:lstStyle/>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LIMHP, LMHP, and PLMHPs providing this service must have the equivalent of one year of full-time experience in direct child/adolescent services, ASD or DD services.</a:t>
            </a:r>
          </a:p>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staff must meet the qualifications and supervision requirements as defined in the document titled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Medicaid Requirements for Behavioral Health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7000"/>
              </a:lnSpc>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staff are required to work within their scope of practice to provide mental health, substance use, or co-occurring mental health and substance use disorder treatment.</a:t>
            </a:r>
            <a:endParaRPr lang="en-US" sz="1400" dirty="0"/>
          </a:p>
        </p:txBody>
      </p:sp>
      <p:sp>
        <p:nvSpPr>
          <p:cNvPr id="6" name="TextBox 5">
            <a:extLst>
              <a:ext uri="{FF2B5EF4-FFF2-40B4-BE49-F238E27FC236}">
                <a16:creationId xmlns:a16="http://schemas.microsoft.com/office/drawing/2014/main" id="{B1044974-B2FF-B1D8-4B12-DCCCE67A2B9D}"/>
              </a:ext>
            </a:extLst>
          </p:cNvPr>
          <p:cNvSpPr txBox="1"/>
          <p:nvPr/>
        </p:nvSpPr>
        <p:spPr>
          <a:xfrm>
            <a:off x="7764379" y="-4207"/>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Tree>
    <p:extLst>
      <p:ext uri="{BB962C8B-B14F-4D97-AF65-F5344CB8AC3E}">
        <p14:creationId xmlns:p14="http://schemas.microsoft.com/office/powerpoint/2010/main" val="342647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532B-F978-155E-A6F2-2425552D1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D3915-297A-9E7A-4413-F3F5308F4DE9}"/>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Staffing Requirements (2 of 2)</a:t>
            </a:r>
          </a:p>
        </p:txBody>
      </p:sp>
      <p:sp>
        <p:nvSpPr>
          <p:cNvPr id="4" name="Content Placeholder 3">
            <a:extLst>
              <a:ext uri="{FF2B5EF4-FFF2-40B4-BE49-F238E27FC236}">
                <a16:creationId xmlns:a16="http://schemas.microsoft.com/office/drawing/2014/main" id="{0313926F-AFE5-4D8E-7696-D059BFF1DB2F}"/>
              </a:ext>
            </a:extLst>
          </p:cNvPr>
          <p:cNvSpPr>
            <a:spLocks noGrp="1"/>
          </p:cNvSpPr>
          <p:nvPr>
            <p:ph sz="half" idx="1"/>
          </p:nvPr>
        </p:nvSpPr>
        <p:spPr>
          <a:xfrm>
            <a:off x="399691" y="1579673"/>
            <a:ext cx="5696307" cy="4351338"/>
          </a:xfrm>
        </p:spPr>
        <p:txBody>
          <a:bodyPr>
            <a:normAutofit lnSpcReduction="10000"/>
          </a:bodyPr>
          <a:lstStyle/>
          <a:p>
            <a:pPr marL="0" marR="0" indent="0">
              <a:lnSpc>
                <a:spcPct val="117000"/>
              </a:lnSpc>
              <a:spcBef>
                <a:spcPts val="0"/>
              </a:spcBef>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All staff who respond on-site must be trained in: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CPR and First Aid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QPR/AMSR/CAM</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Diversity training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Accessing interpretation services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Opioid Overdose Safety (Narcan)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Trauma Informed Services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Mental Health First Aid (All non-licensed staff)</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SBQR and ASQ</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CAGE-AID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CSSRS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Brown-Stanley Safety Plan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17000"/>
              </a:lnSpc>
              <a:spcBef>
                <a:spcPts val="0"/>
              </a:spcBef>
            </a:pPr>
            <a:r>
              <a:rPr lang="en-US" sz="1900" dirty="0">
                <a:effectLst/>
                <a:latin typeface="Calibri" panose="020F0502020204030204" pitchFamily="34" charset="0"/>
                <a:ea typeface="Calibri" panose="020F0502020204030204" pitchFamily="34" charset="0"/>
                <a:cs typeface="Calibri" panose="020F0502020204030204" pitchFamily="34" charset="0"/>
              </a:rPr>
              <a:t>CALM – Counseling Access to Lethal Means</a:t>
            </a:r>
            <a:endParaRPr lang="en-US" sz="1900" dirty="0"/>
          </a:p>
        </p:txBody>
      </p:sp>
      <p:sp>
        <p:nvSpPr>
          <p:cNvPr id="6" name="TextBox 5">
            <a:extLst>
              <a:ext uri="{FF2B5EF4-FFF2-40B4-BE49-F238E27FC236}">
                <a16:creationId xmlns:a16="http://schemas.microsoft.com/office/drawing/2014/main" id="{18FA3D12-787E-705B-7275-4B3B1EA33D6D}"/>
              </a:ext>
            </a:extLst>
          </p:cNvPr>
          <p:cNvSpPr txBox="1"/>
          <p:nvPr/>
        </p:nvSpPr>
        <p:spPr>
          <a:xfrm>
            <a:off x="7764379" y="-4207"/>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
        <p:nvSpPr>
          <p:cNvPr id="8" name="Content Placeholder 3">
            <a:extLst>
              <a:ext uri="{FF2B5EF4-FFF2-40B4-BE49-F238E27FC236}">
                <a16:creationId xmlns:a16="http://schemas.microsoft.com/office/drawing/2014/main" id="{99B1545C-C7F5-6A93-487B-8ED60CDA30FC}"/>
              </a:ext>
            </a:extLst>
          </p:cNvPr>
          <p:cNvSpPr txBox="1">
            <a:spLocks/>
          </p:cNvSpPr>
          <p:nvPr/>
        </p:nvSpPr>
        <p:spPr>
          <a:xfrm>
            <a:off x="6096000" y="1579673"/>
            <a:ext cx="5696307"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Mobile Crisis Response teams that provide services to youth must complete youth specific training such as adolescent development, working with CFS or Probation involved youth, EPC alternatives for youth 18 years old and under.</a:t>
            </a:r>
            <a:endParaRPr lang="en-US" dirty="0"/>
          </a:p>
        </p:txBody>
      </p:sp>
    </p:spTree>
    <p:extLst>
      <p:ext uri="{BB962C8B-B14F-4D97-AF65-F5344CB8AC3E}">
        <p14:creationId xmlns:p14="http://schemas.microsoft.com/office/powerpoint/2010/main" val="242303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14F8-F1DF-6CE0-5CD5-44C4A5664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E06C4-4E33-1C71-B715-611967AFDA61}"/>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Admission &amp; Continued Stay Guidelines</a:t>
            </a:r>
          </a:p>
        </p:txBody>
      </p:sp>
      <p:sp>
        <p:nvSpPr>
          <p:cNvPr id="6" name="TextBox 5">
            <a:extLst>
              <a:ext uri="{FF2B5EF4-FFF2-40B4-BE49-F238E27FC236}">
                <a16:creationId xmlns:a16="http://schemas.microsoft.com/office/drawing/2014/main" id="{F7C6F4FB-9787-DF5E-5CEF-8230580D63D0}"/>
              </a:ext>
            </a:extLst>
          </p:cNvPr>
          <p:cNvSpPr txBox="1"/>
          <p:nvPr/>
        </p:nvSpPr>
        <p:spPr>
          <a:xfrm>
            <a:off x="559398" y="1692242"/>
            <a:ext cx="11161547" cy="333918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Admission Guidelines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individual must meet the Therapeutic Family Care eligibility criteria and meet all the following admission guidelines: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E</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xhibits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active crisis symptoms consistent with current DSM diagnoses.</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Exhibits potential for risk of harm to self or others if support is not provided.</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Prompt, in-person crisis evaluation and intervention are needed.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risk of being placed in Emergency Protective Custody and/or hospitalized if support is not provided.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Continued Stay Guidelines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individual must meet the Therapeutic Family Care eligibility criteria and all the following continued stay guidelines: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Consumer continues to meet admission guidelines.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D8845F-732B-6116-8A9D-E42BDE8FE39F}"/>
              </a:ext>
            </a:extLst>
          </p:cNvPr>
          <p:cNvSpPr txBox="1"/>
          <p:nvPr/>
        </p:nvSpPr>
        <p:spPr>
          <a:xfrm>
            <a:off x="7764379" y="0"/>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Tree>
    <p:extLst>
      <p:ext uri="{BB962C8B-B14F-4D97-AF65-F5344CB8AC3E}">
        <p14:creationId xmlns:p14="http://schemas.microsoft.com/office/powerpoint/2010/main" val="105226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844F8-76B5-080D-0C02-8A68B06D7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63774-F9FC-9CD1-D5B5-86EAD2AAA254}"/>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Service Expectations (1 of 2)</a:t>
            </a:r>
          </a:p>
        </p:txBody>
      </p:sp>
      <p:sp>
        <p:nvSpPr>
          <p:cNvPr id="5" name="TextBox 4">
            <a:extLst>
              <a:ext uri="{FF2B5EF4-FFF2-40B4-BE49-F238E27FC236}">
                <a16:creationId xmlns:a16="http://schemas.microsoft.com/office/drawing/2014/main" id="{0D4233C1-2AD5-0CFE-20C5-0DFB27769ECF}"/>
              </a:ext>
            </a:extLst>
          </p:cNvPr>
          <p:cNvSpPr txBox="1"/>
          <p:nvPr/>
        </p:nvSpPr>
        <p:spPr>
          <a:xfrm>
            <a:off x="545123" y="1421768"/>
            <a:ext cx="11247184" cy="3339184"/>
          </a:xfrm>
          <a:prstGeom prst="rect">
            <a:avLst/>
          </a:prstGeom>
          <a:noFill/>
        </p:spPr>
        <p:txBody>
          <a:bodyPr wrap="square">
            <a:spAutoFit/>
          </a:bodyPr>
          <a:lstStyle/>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In-person meeting with the individual in crisis within one hour from the time of dispatch (2 hours in rural and frontier settings), with response time not to exceed 3 hours. </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Mobile Crisis response, in-person, by 2 team members is preferred.</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Conduct an evaluation including brief mental health status and substance use disorder screening to include at least one of the following: </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SBQR, ASQ, CAGE-AID, CSSRS to ensure the individual is assessed for suicidality, homicidality, substance abuse, and current symptoms.</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Develop the Brown-Stanley Safety Plan with the individual and support system.</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Provide mental health and/or substance use disorder interventions and crisis management.</a:t>
            </a:r>
          </a:p>
          <a:p>
            <a:pPr marL="342900" indent="-342900">
              <a:lnSpc>
                <a:spcPct val="107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Provide linkage to information and referrals including appropriate community based mental health and/or substance use disorder services.</a:t>
            </a:r>
          </a:p>
        </p:txBody>
      </p:sp>
      <p:sp>
        <p:nvSpPr>
          <p:cNvPr id="4" name="TextBox 3">
            <a:extLst>
              <a:ext uri="{FF2B5EF4-FFF2-40B4-BE49-F238E27FC236}">
                <a16:creationId xmlns:a16="http://schemas.microsoft.com/office/drawing/2014/main" id="{718E8E2A-47B7-2A04-F86E-C96394B563FF}"/>
              </a:ext>
            </a:extLst>
          </p:cNvPr>
          <p:cNvSpPr txBox="1"/>
          <p:nvPr/>
        </p:nvSpPr>
        <p:spPr>
          <a:xfrm>
            <a:off x="7764379" y="0"/>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Tree>
    <p:extLst>
      <p:ext uri="{BB962C8B-B14F-4D97-AF65-F5344CB8AC3E}">
        <p14:creationId xmlns:p14="http://schemas.microsoft.com/office/powerpoint/2010/main" val="11576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953E3-5406-9C4A-E8FE-6C25A1032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97E23-1A4E-530B-6D81-5607E545178F}"/>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Service Expectations (2 of 2)</a:t>
            </a:r>
          </a:p>
        </p:txBody>
      </p:sp>
      <p:sp>
        <p:nvSpPr>
          <p:cNvPr id="5" name="TextBox 4">
            <a:extLst>
              <a:ext uri="{FF2B5EF4-FFF2-40B4-BE49-F238E27FC236}">
                <a16:creationId xmlns:a16="http://schemas.microsoft.com/office/drawing/2014/main" id="{49D9B360-17B1-8F01-1CF0-762297535A89}"/>
              </a:ext>
            </a:extLst>
          </p:cNvPr>
          <p:cNvSpPr txBox="1"/>
          <p:nvPr/>
        </p:nvSpPr>
        <p:spPr>
          <a:xfrm>
            <a:off x="545123" y="1421768"/>
            <a:ext cx="11247184" cy="3042821"/>
          </a:xfrm>
          <a:prstGeom prst="rect">
            <a:avLst/>
          </a:prstGeom>
          <a:noFill/>
        </p:spPr>
        <p:txBody>
          <a:bodyPr wrap="square">
            <a:spAutoFit/>
          </a:bodyPr>
          <a:lstStyle/>
          <a:p>
            <a:pPr marL="285750" marR="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Ensure consultation to hospital emergency personnel, law enforcement, and community agencies as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Provide post crisis follow-up support with the first attempt made within 24 hours and 3 total attempts made within 72 hours including crisis disposition (review of the case and additional referrals for the individual).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Arrange for alternatives to psychiatric hospitalization if appropriate.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All services must be culturally sensitive.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licensed clinician must be available at all times to provide support, guidance, and direction to the Mobile Crisis Response team. The clinician must respond within 30 minutes of contact by the team member(s). The response may indicate a need for the clinician to arrive in-person.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Non-licensed Certified Peer Support Specialists and Direct Care Staff must be accompanied by another staff member until they have completed all training.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4A4501F5-02CB-7E8D-6E0D-CEBFBCB2B6DB}"/>
              </a:ext>
            </a:extLst>
          </p:cNvPr>
          <p:cNvSpPr txBox="1"/>
          <p:nvPr/>
        </p:nvSpPr>
        <p:spPr>
          <a:xfrm>
            <a:off x="7764379" y="0"/>
            <a:ext cx="4427621" cy="369332"/>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TFC Mobile Crisis</a:t>
            </a:r>
          </a:p>
        </p:txBody>
      </p:sp>
    </p:spTree>
    <p:extLst>
      <p:ext uri="{BB962C8B-B14F-4D97-AF65-F5344CB8AC3E}">
        <p14:creationId xmlns:p14="http://schemas.microsoft.com/office/powerpoint/2010/main" val="396741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F8C7-3027-33E4-2D57-0F45A80126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2BAD2A-5F15-9380-F2A1-0FC8EEE219CD}"/>
              </a:ext>
            </a:extLst>
          </p:cNvPr>
          <p:cNvSpPr>
            <a:spLocks noGrp="1"/>
          </p:cNvSpPr>
          <p:nvPr>
            <p:ph type="title"/>
          </p:nvPr>
        </p:nvSpPr>
        <p:spPr>
          <a:xfrm>
            <a:off x="371192" y="2103437"/>
            <a:ext cx="11488848" cy="1325563"/>
          </a:xfrm>
        </p:spPr>
        <p:txBody>
          <a:bodyPr>
            <a:normAutofit fontScale="90000"/>
          </a:bodyPr>
          <a:lstStyle/>
          <a:p>
            <a:r>
              <a:rPr lang="en-US" dirty="0"/>
              <a:t>Crisis Support Services – TFC</a:t>
            </a:r>
            <a:br>
              <a:rPr lang="en-US" dirty="0"/>
            </a:br>
            <a:r>
              <a:rPr lang="en-US" dirty="0"/>
              <a:t>Provider Enrollment, Billing &amp; Reimbursement</a:t>
            </a:r>
          </a:p>
        </p:txBody>
      </p:sp>
    </p:spTree>
    <p:extLst>
      <p:ext uri="{BB962C8B-B14F-4D97-AF65-F5344CB8AC3E}">
        <p14:creationId xmlns:p14="http://schemas.microsoft.com/office/powerpoint/2010/main" val="28154148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3853-ED29-37C2-81C4-CD27A1450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60F49-CA5A-E2DB-4AA4-A45F17AEA6C3}"/>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Provider Enrollment</a:t>
            </a:r>
          </a:p>
        </p:txBody>
      </p:sp>
      <p:sp>
        <p:nvSpPr>
          <p:cNvPr id="5" name="Content Placeholder 4">
            <a:extLst>
              <a:ext uri="{FF2B5EF4-FFF2-40B4-BE49-F238E27FC236}">
                <a16:creationId xmlns:a16="http://schemas.microsoft.com/office/drawing/2014/main" id="{E74FB6D5-F72F-A19F-4FD3-27C96912D833}"/>
              </a:ext>
            </a:extLst>
          </p:cNvPr>
          <p:cNvSpPr>
            <a:spLocks noGrp="1"/>
          </p:cNvSpPr>
          <p:nvPr>
            <p:ph sz="half" idx="1"/>
          </p:nvPr>
        </p:nvSpPr>
        <p:spPr>
          <a:xfrm>
            <a:off x="318211" y="1382005"/>
            <a:ext cx="11392615" cy="4351338"/>
          </a:xfrm>
        </p:spPr>
        <p:txBody>
          <a:bodyPr>
            <a:normAutofit lnSpcReduction="10000"/>
          </a:bodyPr>
          <a:lstStyle/>
          <a:p>
            <a:pPr marL="342900" marR="0" lvl="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Providers must meet the qualifications and staffing requirements in the Medicaid Service Definition for “Crisis Support Services, Therapeutic Family Care”, and the Medicaid provider requirements in 471 NAC 2 and 32.</a:t>
            </a:r>
          </a:p>
          <a:p>
            <a:pPr marL="342900" marR="0" lvl="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Interested Providers should contact: </a:t>
            </a:r>
            <a:r>
              <a:rPr lang="en-US" sz="2000" dirty="0">
                <a:latin typeface="Calibri" panose="020F0502020204030204" pitchFamily="34" charset="0"/>
                <a:ea typeface="Calibri" panose="020F0502020204030204" pitchFamily="34" charset="0"/>
                <a:cs typeface="Calibri" panose="020F0502020204030204" pitchFamily="34" charset="0"/>
                <a:hlinkClick r:id="rId2"/>
              </a:rPr>
              <a:t>DHHS.TFCCareCoordination@nebraska.gov</a:t>
            </a:r>
            <a:r>
              <a:rPr lang="en-US" sz="2000" dirty="0">
                <a:latin typeface="Calibri" panose="020F0502020204030204" pitchFamily="34" charset="0"/>
                <a:ea typeface="Calibri" panose="020F0502020204030204" pitchFamily="34" charset="0"/>
                <a:cs typeface="Calibri" panose="020F0502020204030204" pitchFamily="34" charset="0"/>
              </a:rPr>
              <a:t> to obtain an attestation form; the completed form must be uploaded during the enrollment process.</a:t>
            </a:r>
          </a:p>
          <a:p>
            <a:pPr marL="342900" marR="0" lvl="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Providers must enroll in Nebraska Medicaid under provider type Crisis Support Service TFC (80), provider specialty is Mental Health and Substance Abuse (26), the type of practice is Group (05)</a:t>
            </a:r>
          </a:p>
          <a:p>
            <a:pPr marL="342900" marR="0" lvl="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All licensed and non-licensed group members must be enrolled as part of this group</a:t>
            </a:r>
          </a:p>
          <a:p>
            <a:pPr marL="34290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To enroll, contact Maximus (the MLTC Provider Screening and Enrollment contractor) at 1-844-374-5022 or at </a:t>
            </a:r>
            <a:r>
              <a:rPr lang="en-US" sz="2000" dirty="0">
                <a:latin typeface="Calibri" panose="020F0502020204030204" pitchFamily="34" charset="0"/>
                <a:cs typeface="Calibri" panose="020F0502020204030204" pitchFamily="34" charset="0"/>
                <a:hlinkClick r:id="rId3"/>
              </a:rPr>
              <a:t>Log In (nebraskamedicaidproviderenrollment.com)</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Eligible Providers MUST be contracted and credentialed with the MCOs. </a:t>
            </a:r>
            <a:r>
              <a:rPr lang="en-US" sz="2000" dirty="0">
                <a:latin typeface="Calibri" panose="020F0502020204030204" pitchFamily="34" charset="0"/>
                <a:ea typeface="+mn-lt"/>
                <a:cs typeface="Calibri" panose="020F0502020204030204" pitchFamily="34" charset="0"/>
              </a:rPr>
              <a:t>For additional information on MCO credentialing and contracting: </a:t>
            </a:r>
          </a:p>
          <a:p>
            <a:pPr lvl="3">
              <a:buNone/>
            </a:pPr>
            <a:r>
              <a:rPr lang="en-US" sz="1600" u="sng" dirty="0">
                <a:latin typeface="Calibri" panose="020F0502020204030204" pitchFamily="34" charset="0"/>
                <a:ea typeface="+mn-lt"/>
                <a:cs typeface="Calibri" panose="020F0502020204030204" pitchFamily="34" charset="0"/>
                <a:hlinkClick r:id="rId4"/>
              </a:rPr>
              <a:t>https://www.nebraskatotalcare.com/providers/credentialing.html</a:t>
            </a:r>
            <a:endParaRPr lang="en-US" sz="1600" dirty="0">
              <a:latin typeface="Calibri" panose="020F0502020204030204" pitchFamily="34" charset="0"/>
              <a:ea typeface="+mn-lt"/>
              <a:cs typeface="Calibri" panose="020F0502020204030204" pitchFamily="34" charset="0"/>
            </a:endParaRPr>
          </a:p>
          <a:p>
            <a:pPr marL="1371600" lvl="3" indent="0">
              <a:spcBef>
                <a:spcPts val="0"/>
              </a:spcBef>
              <a:buNone/>
            </a:pPr>
            <a:r>
              <a:rPr lang="en-US" sz="1600" dirty="0">
                <a:latin typeface="Calibri" panose="020F0502020204030204" pitchFamily="34" charset="0"/>
                <a:ea typeface="+mn-lt"/>
                <a:cs typeface="Calibri" panose="020F0502020204030204" pitchFamily="34" charset="0"/>
                <a:hlinkClick r:id="rId5"/>
              </a:rPr>
              <a:t>https://provider.healthybluene.com</a:t>
            </a:r>
            <a:endParaRPr lang="en-US" sz="1600" dirty="0">
              <a:latin typeface="Calibri" panose="020F0502020204030204" pitchFamily="34" charset="0"/>
              <a:ea typeface="+mn-lt"/>
              <a:cs typeface="Calibri" panose="020F0502020204030204" pitchFamily="34" charset="0"/>
            </a:endParaRPr>
          </a:p>
          <a:p>
            <a:pPr marL="1371600" lvl="3" indent="0">
              <a:spcBef>
                <a:spcPts val="0"/>
              </a:spcBef>
              <a:buNone/>
            </a:pPr>
            <a:r>
              <a:rPr lang="en-US" sz="1600" u="sng" dirty="0">
                <a:latin typeface="Calibri" panose="020F0502020204030204" pitchFamily="34" charset="0"/>
                <a:ea typeface="+mn-lt"/>
                <a:cs typeface="Calibri" panose="020F0502020204030204" pitchFamily="34" charset="0"/>
                <a:hlinkClick r:id="rId6"/>
              </a:rPr>
              <a:t>UHCprovider.com/join</a:t>
            </a:r>
            <a:endParaRPr lang="en-US" sz="1600" dirty="0">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51013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C3FF62-4EE8-B535-151B-3775FB1BB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A0C34-F91E-E6ED-E420-142A627A134D}"/>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Medicaid Billing and Reimbursement (1 of 2)</a:t>
            </a:r>
          </a:p>
        </p:txBody>
      </p:sp>
      <p:graphicFrame>
        <p:nvGraphicFramePr>
          <p:cNvPr id="3" name="Table 4">
            <a:extLst>
              <a:ext uri="{FF2B5EF4-FFF2-40B4-BE49-F238E27FC236}">
                <a16:creationId xmlns:a16="http://schemas.microsoft.com/office/drawing/2014/main" id="{6FBDC170-206C-5294-70F1-9FC5D9E3F452}"/>
              </a:ext>
            </a:extLst>
          </p:cNvPr>
          <p:cNvGraphicFramePr>
            <a:graphicFrameLocks noGrp="1"/>
          </p:cNvGraphicFramePr>
          <p:nvPr>
            <p:ph idx="1"/>
            <p:extLst>
              <p:ext uri="{D42A27DB-BD31-4B8C-83A1-F6EECF244321}">
                <p14:modId xmlns:p14="http://schemas.microsoft.com/office/powerpoint/2010/main" val="3920790713"/>
              </p:ext>
            </p:extLst>
          </p:nvPr>
        </p:nvGraphicFramePr>
        <p:xfrm>
          <a:off x="495769" y="1632420"/>
          <a:ext cx="11296536" cy="4572000"/>
        </p:xfrm>
        <a:graphic>
          <a:graphicData uri="http://schemas.openxmlformats.org/drawingml/2006/table">
            <a:tbl>
              <a:tblPr firstRow="1" bandRow="1">
                <a:tableStyleId>{5C22544A-7EE6-4342-B048-85BDC9FD1C3A}</a:tableStyleId>
              </a:tblPr>
              <a:tblGrid>
                <a:gridCol w="1882756">
                  <a:extLst>
                    <a:ext uri="{9D8B030D-6E8A-4147-A177-3AD203B41FA5}">
                      <a16:colId xmlns:a16="http://schemas.microsoft.com/office/drawing/2014/main" val="3277694425"/>
                    </a:ext>
                  </a:extLst>
                </a:gridCol>
                <a:gridCol w="1882756">
                  <a:extLst>
                    <a:ext uri="{9D8B030D-6E8A-4147-A177-3AD203B41FA5}">
                      <a16:colId xmlns:a16="http://schemas.microsoft.com/office/drawing/2014/main" val="3061267046"/>
                    </a:ext>
                  </a:extLst>
                </a:gridCol>
                <a:gridCol w="1882756">
                  <a:extLst>
                    <a:ext uri="{9D8B030D-6E8A-4147-A177-3AD203B41FA5}">
                      <a16:colId xmlns:a16="http://schemas.microsoft.com/office/drawing/2014/main" val="732230997"/>
                    </a:ext>
                  </a:extLst>
                </a:gridCol>
                <a:gridCol w="1882756">
                  <a:extLst>
                    <a:ext uri="{9D8B030D-6E8A-4147-A177-3AD203B41FA5}">
                      <a16:colId xmlns:a16="http://schemas.microsoft.com/office/drawing/2014/main" val="1004361653"/>
                    </a:ext>
                  </a:extLst>
                </a:gridCol>
                <a:gridCol w="1882756">
                  <a:extLst>
                    <a:ext uri="{9D8B030D-6E8A-4147-A177-3AD203B41FA5}">
                      <a16:colId xmlns:a16="http://schemas.microsoft.com/office/drawing/2014/main" val="1954816837"/>
                    </a:ext>
                  </a:extLst>
                </a:gridCol>
                <a:gridCol w="1882756">
                  <a:extLst>
                    <a:ext uri="{9D8B030D-6E8A-4147-A177-3AD203B41FA5}">
                      <a16:colId xmlns:a16="http://schemas.microsoft.com/office/drawing/2014/main" val="2334494504"/>
                    </a:ext>
                  </a:extLst>
                </a:gridCol>
              </a:tblGrid>
              <a:tr h="370840">
                <a:tc>
                  <a:txBody>
                    <a:bodyPr/>
                    <a:lstStyle/>
                    <a:p>
                      <a:pPr algn="ctr"/>
                      <a:r>
                        <a:rPr lang="en-US" dirty="0"/>
                        <a:t>Procedure Code90839</a:t>
                      </a:r>
                    </a:p>
                  </a:txBody>
                  <a:tcPr/>
                </a:tc>
                <a:tc>
                  <a:txBody>
                    <a:bodyPr/>
                    <a:lstStyle/>
                    <a:p>
                      <a:pPr algn="ctr"/>
                      <a:r>
                        <a:rPr lang="en-US" dirty="0"/>
                        <a:t>Service Description</a:t>
                      </a:r>
                    </a:p>
                  </a:txBody>
                  <a:tcPr/>
                </a:tc>
                <a:tc>
                  <a:txBody>
                    <a:bodyPr/>
                    <a:lstStyle/>
                    <a:p>
                      <a:pPr algn="ctr"/>
                      <a:r>
                        <a:rPr lang="en-US" dirty="0"/>
                        <a:t>Rate</a:t>
                      </a:r>
                    </a:p>
                  </a:txBody>
                  <a:tcPr/>
                </a:tc>
                <a:tc>
                  <a:txBody>
                    <a:bodyPr/>
                    <a:lstStyle/>
                    <a:p>
                      <a:pPr algn="ctr"/>
                      <a:r>
                        <a:rPr lang="en-US" dirty="0"/>
                        <a:t>Unit</a:t>
                      </a:r>
                    </a:p>
                  </a:txBody>
                  <a:tcPr/>
                </a:tc>
                <a:tc>
                  <a:txBody>
                    <a:bodyPr/>
                    <a:lstStyle/>
                    <a:p>
                      <a:pPr algn="ctr"/>
                      <a:r>
                        <a:rPr lang="en-US" dirty="0"/>
                        <a:t>Provider Type</a:t>
                      </a:r>
                    </a:p>
                  </a:txBody>
                  <a:tcPr/>
                </a:tc>
                <a:tc>
                  <a:txBody>
                    <a:bodyPr/>
                    <a:lstStyle/>
                    <a:p>
                      <a:pPr algn="ctr"/>
                      <a:r>
                        <a:rPr lang="en-US" dirty="0"/>
                        <a:t>Provider Specialty</a:t>
                      </a:r>
                    </a:p>
                  </a:txBody>
                  <a:tcPr/>
                </a:tc>
                <a:extLst>
                  <a:ext uri="{0D108BD9-81ED-4DB2-BD59-A6C34878D82A}">
                    <a16:rowId xmlns:a16="http://schemas.microsoft.com/office/drawing/2014/main" val="355601142"/>
                  </a:ext>
                </a:extLst>
              </a:tr>
              <a:tr h="370840">
                <a:tc>
                  <a:txBody>
                    <a:bodyPr/>
                    <a:lstStyle/>
                    <a:p>
                      <a:pPr algn="ctr"/>
                      <a:r>
                        <a:rPr lang="en-US" dirty="0">
                          <a:latin typeface="Calibri" panose="020F0502020204030204" pitchFamily="34" charset="0"/>
                          <a:cs typeface="Calibri" panose="020F0502020204030204" pitchFamily="34" charset="0"/>
                        </a:rPr>
                        <a:t>H0030</a:t>
                      </a:r>
                    </a:p>
                  </a:txBody>
                  <a:tcPr anchor="ctr"/>
                </a:tc>
                <a:tc>
                  <a:txBody>
                    <a:bodyPr/>
                    <a:lstStyle/>
                    <a:p>
                      <a:pPr lvl="0" algn="ctr">
                        <a:buNone/>
                      </a:pPr>
                      <a:r>
                        <a:rPr lang="en-US" sz="1800" b="0" i="0" u="none" strike="noStrike" noProof="0" dirty="0">
                          <a:latin typeface="Calibri" panose="020F0502020204030204" pitchFamily="34" charset="0"/>
                          <a:cs typeface="Calibri" panose="020F0502020204030204" pitchFamily="34" charset="0"/>
                        </a:rPr>
                        <a:t>Crisis Service Maintenance and Response</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rPr>
                        <a:t>$15.00/day</a:t>
                      </a:r>
                    </a:p>
                  </a:txBody>
                  <a:tcPr anchor="ctr"/>
                </a:tc>
                <a:tc>
                  <a:txBody>
                    <a:bodyPr/>
                    <a:lstStyle/>
                    <a:p>
                      <a:pPr algn="ctr"/>
                      <a:r>
                        <a:rPr lang="en-US" dirty="0">
                          <a:latin typeface="Calibri" panose="020F0502020204030204" pitchFamily="34" charset="0"/>
                          <a:cs typeface="Calibri" panose="020F0502020204030204" pitchFamily="34" charset="0"/>
                        </a:rPr>
                        <a:t>Number of days during the billing period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Crisis Support Service TFC</a:t>
                      </a:r>
                    </a:p>
                    <a:p>
                      <a:pPr algn="ctr"/>
                      <a:r>
                        <a:rPr lang="en-US" dirty="0">
                          <a:latin typeface="Calibri" panose="020F0502020204030204" pitchFamily="34" charset="0"/>
                          <a:cs typeface="Calibri" panose="020F0502020204030204" pitchFamily="34" charset="0"/>
                        </a:rPr>
                        <a:t>(80)</a:t>
                      </a:r>
                    </a:p>
                  </a:txBody>
                  <a:tcPr anchor="ctr"/>
                </a:tc>
                <a:tc>
                  <a:txBody>
                    <a:bodyPr/>
                    <a:lstStyle/>
                    <a:p>
                      <a:pPr algn="ctr"/>
                      <a:r>
                        <a:rPr lang="en-US" dirty="0">
                          <a:latin typeface="Calibri" panose="020F0502020204030204" pitchFamily="34" charset="0"/>
                          <a:cs typeface="Calibri" panose="020F0502020204030204" pitchFamily="34" charset="0"/>
                        </a:rPr>
                        <a:t>Mental Health and Substance Abuse (26)</a:t>
                      </a:r>
                    </a:p>
                  </a:txBody>
                  <a:tcPr anchor="ctr"/>
                </a:tc>
                <a:extLst>
                  <a:ext uri="{0D108BD9-81ED-4DB2-BD59-A6C34878D82A}">
                    <a16:rowId xmlns:a16="http://schemas.microsoft.com/office/drawing/2014/main" val="2139151892"/>
                  </a:ext>
                </a:extLst>
              </a:tr>
              <a:tr h="370840">
                <a:tc>
                  <a:txBody>
                    <a:bodyPr/>
                    <a:lstStyle/>
                    <a:p>
                      <a:pPr algn="ctr"/>
                      <a:r>
                        <a:rPr lang="en-US" dirty="0">
                          <a:latin typeface="Calibri" panose="020F0502020204030204" pitchFamily="34" charset="0"/>
                          <a:cs typeface="Calibri" panose="020F0502020204030204" pitchFamily="34" charset="0"/>
                        </a:rPr>
                        <a:t>H2011 (1 non-licensed responder)</a:t>
                      </a:r>
                    </a:p>
                  </a:txBody>
                  <a:tcPr anchor="ctr"/>
                </a:tc>
                <a:tc>
                  <a:txBody>
                    <a:bodyPr/>
                    <a:lstStyle/>
                    <a:p>
                      <a:pPr lvl="0" algn="ctr">
                        <a:buNone/>
                      </a:pPr>
                      <a:r>
                        <a:rPr lang="en-US" dirty="0">
                          <a:latin typeface="Calibri" panose="020F0502020204030204" pitchFamily="34" charset="0"/>
                          <a:cs typeface="Calibri" panose="020F0502020204030204" pitchFamily="34" charset="0"/>
                        </a:rPr>
                        <a:t>Mobile Crisis</a:t>
                      </a:r>
                    </a:p>
                  </a:txBody>
                  <a:tcPr anchor="ctr"/>
                </a:tc>
                <a:tc>
                  <a:txBody>
                    <a:bodyPr/>
                    <a:lstStyle/>
                    <a:p>
                      <a:pPr algn="ctr"/>
                      <a:r>
                        <a:rPr lang="en-US" sz="1800" dirty="0">
                          <a:effectLst/>
                          <a:latin typeface="Calibri" panose="020F0502020204030204" pitchFamily="34" charset="0"/>
                          <a:ea typeface="Times New Roman" panose="02020603050405020304" pitchFamily="18" charset="0"/>
                          <a:cs typeface="Calibri" panose="020F0502020204030204" pitchFamily="34" charset="0"/>
                        </a:rPr>
                        <a:t>$27.02 per 15 minutes</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rPr>
                        <a:t>15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Crisis Support Service TFC</a:t>
                      </a:r>
                    </a:p>
                    <a:p>
                      <a:pPr algn="ctr"/>
                      <a:r>
                        <a:rPr lang="en-US" dirty="0">
                          <a:latin typeface="Calibri" panose="020F0502020204030204" pitchFamily="34" charset="0"/>
                          <a:cs typeface="Calibri" panose="020F0502020204030204" pitchFamily="34" charset="0"/>
                        </a:rPr>
                        <a:t>(80)</a:t>
                      </a:r>
                    </a:p>
                  </a:txBody>
                  <a:tcPr anchor="ctr"/>
                </a:tc>
                <a:tc>
                  <a:txBody>
                    <a:bodyPr/>
                    <a:lstStyle/>
                    <a:p>
                      <a:pPr algn="ctr"/>
                      <a:r>
                        <a:rPr lang="en-US" dirty="0">
                          <a:latin typeface="Calibri" panose="020F0502020204030204" pitchFamily="34" charset="0"/>
                          <a:cs typeface="Calibri" panose="020F0502020204030204" pitchFamily="34" charset="0"/>
                        </a:rPr>
                        <a:t>Mental Health and Substance Abuse (26)</a:t>
                      </a:r>
                    </a:p>
                  </a:txBody>
                  <a:tcPr anchor="ctr"/>
                </a:tc>
                <a:extLst>
                  <a:ext uri="{0D108BD9-81ED-4DB2-BD59-A6C34878D82A}">
                    <a16:rowId xmlns:a16="http://schemas.microsoft.com/office/drawing/2014/main" val="2452646960"/>
                  </a:ext>
                </a:extLst>
              </a:tr>
              <a:tr h="370840">
                <a:tc>
                  <a:txBody>
                    <a:bodyPr/>
                    <a:lstStyle/>
                    <a:p>
                      <a:pPr algn="ctr"/>
                      <a:r>
                        <a:rPr lang="en-US" dirty="0">
                          <a:latin typeface="Calibri" panose="020F0502020204030204" pitchFamily="34" charset="0"/>
                          <a:cs typeface="Calibri" panose="020F0502020204030204" pitchFamily="34" charset="0"/>
                        </a:rPr>
                        <a:t>H2011 with modifier HT (2 non-licensed responders)</a:t>
                      </a:r>
                    </a:p>
                  </a:txBody>
                  <a:tcPr anchor="ctr"/>
                </a:tc>
                <a:tc>
                  <a:txBody>
                    <a:bodyPr/>
                    <a:lstStyle/>
                    <a:p>
                      <a:pPr lvl="0" algn="ctr">
                        <a:buNone/>
                      </a:pPr>
                      <a:r>
                        <a:rPr lang="en-US" dirty="0">
                          <a:latin typeface="Calibri" panose="020F0502020204030204" pitchFamily="34" charset="0"/>
                          <a:cs typeface="Calibri" panose="020F0502020204030204" pitchFamily="34" charset="0"/>
                        </a:rPr>
                        <a:t>Mobile Crisis</a:t>
                      </a:r>
                    </a:p>
                  </a:txBody>
                  <a:tcPr anchor="ctr"/>
                </a:tc>
                <a:tc>
                  <a:txBody>
                    <a:bodyPr/>
                    <a:lstStyle/>
                    <a:p>
                      <a:pPr algn="ctr"/>
                      <a:r>
                        <a:rPr lang="en-US" dirty="0">
                          <a:latin typeface="Calibri" panose="020F0502020204030204" pitchFamily="34" charset="0"/>
                          <a:cs typeface="Calibri" panose="020F0502020204030204" pitchFamily="34" charset="0"/>
                        </a:rPr>
                        <a:t>$27.02 per 15 minutes for each non-licensed provider </a:t>
                      </a:r>
                    </a:p>
                  </a:txBody>
                  <a:tcPr anchor="ctr"/>
                </a:tc>
                <a:tc>
                  <a:txBody>
                    <a:bodyPr/>
                    <a:lstStyle/>
                    <a:p>
                      <a:pPr algn="ctr"/>
                      <a:r>
                        <a:rPr lang="en-US" dirty="0">
                          <a:latin typeface="Calibri" panose="020F0502020204030204" pitchFamily="34" charset="0"/>
                          <a:cs typeface="Calibri" panose="020F0502020204030204" pitchFamily="34" charset="0"/>
                        </a:rPr>
                        <a:t>15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Crisis Support Service TFC</a:t>
                      </a:r>
                    </a:p>
                    <a:p>
                      <a:pPr algn="ctr"/>
                      <a:r>
                        <a:rPr lang="en-US" dirty="0">
                          <a:latin typeface="Calibri" panose="020F0502020204030204" pitchFamily="34" charset="0"/>
                          <a:cs typeface="Calibri" panose="020F0502020204030204" pitchFamily="34" charset="0"/>
                        </a:rPr>
                        <a:t>(80)</a:t>
                      </a:r>
                    </a:p>
                  </a:txBody>
                  <a:tcPr anchor="ctr"/>
                </a:tc>
                <a:tc>
                  <a:txBody>
                    <a:bodyPr/>
                    <a:lstStyle/>
                    <a:p>
                      <a:pPr algn="ctr"/>
                      <a:r>
                        <a:rPr lang="en-US" dirty="0">
                          <a:latin typeface="Calibri" panose="020F0502020204030204" pitchFamily="34" charset="0"/>
                          <a:cs typeface="Calibri" panose="020F0502020204030204" pitchFamily="34" charset="0"/>
                        </a:rPr>
                        <a:t>Mental Health and Substance Abuse (26)</a:t>
                      </a:r>
                    </a:p>
                  </a:txBody>
                  <a:tcPr anchor="ctr"/>
                </a:tc>
                <a:extLst>
                  <a:ext uri="{0D108BD9-81ED-4DB2-BD59-A6C34878D82A}">
                    <a16:rowId xmlns:a16="http://schemas.microsoft.com/office/drawing/2014/main" val="2293260394"/>
                  </a:ext>
                </a:extLst>
              </a:tr>
              <a:tr h="370840">
                <a:tc>
                  <a:txBody>
                    <a:bodyPr/>
                    <a:lstStyle/>
                    <a:p>
                      <a:pPr algn="ctr"/>
                      <a:r>
                        <a:rPr lang="en-US" dirty="0">
                          <a:latin typeface="Calibri" panose="020F0502020204030204" pitchFamily="34" charset="0"/>
                          <a:cs typeface="Calibri" panose="020F0502020204030204" pitchFamily="34" charset="0"/>
                        </a:rPr>
                        <a:t>90839 and 90840 (licensed clinician)</a:t>
                      </a:r>
                    </a:p>
                  </a:txBody>
                  <a:tcPr anchor="ctr"/>
                </a:tc>
                <a:tc>
                  <a:txBody>
                    <a:bodyPr/>
                    <a:lstStyle/>
                    <a:p>
                      <a:pPr lvl="0" algn="ctr">
                        <a:buNone/>
                      </a:pPr>
                      <a:r>
                        <a:rPr lang="en-US" dirty="0">
                          <a:latin typeface="Calibri" panose="020F0502020204030204" pitchFamily="34" charset="0"/>
                          <a:cs typeface="Calibri" panose="020F0502020204030204" pitchFamily="34" charset="0"/>
                        </a:rPr>
                        <a:t>Crisis Psychotherapy</a:t>
                      </a:r>
                    </a:p>
                  </a:txBody>
                  <a:tcPr anchor="ctr"/>
                </a:tc>
                <a:tc gridSpan="2">
                  <a:txBody>
                    <a:bodyPr/>
                    <a:lstStyle/>
                    <a:p>
                      <a:pPr algn="ctr"/>
                      <a:r>
                        <a:rPr lang="en-US" i="1" dirty="0">
                          <a:latin typeface="Calibri" panose="020F0502020204030204" pitchFamily="34" charset="0"/>
                          <a:cs typeface="Calibri" panose="020F0502020204030204" pitchFamily="34" charset="0"/>
                        </a:rPr>
                        <a:t>As noted on the MHSA Fee Schedule</a:t>
                      </a:r>
                    </a:p>
                  </a:txBody>
                  <a:tcPr anchor="ctr"/>
                </a:tc>
                <a:tc hMerge="1">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Crisis Support Service TFC</a:t>
                      </a:r>
                    </a:p>
                    <a:p>
                      <a:pPr algn="ctr"/>
                      <a:r>
                        <a:rPr lang="en-US" dirty="0">
                          <a:latin typeface="Calibri" panose="020F0502020204030204" pitchFamily="34" charset="0"/>
                          <a:cs typeface="Calibri" panose="020F0502020204030204" pitchFamily="34" charset="0"/>
                        </a:rPr>
                        <a:t>(80)</a:t>
                      </a:r>
                    </a:p>
                  </a:txBody>
                  <a:tcPr anchor="ctr"/>
                </a:tc>
                <a:tc>
                  <a:txBody>
                    <a:bodyPr/>
                    <a:lstStyle/>
                    <a:p>
                      <a:pPr algn="ctr"/>
                      <a:r>
                        <a:rPr lang="en-US" dirty="0">
                          <a:latin typeface="Calibri" panose="020F0502020204030204" pitchFamily="34" charset="0"/>
                          <a:cs typeface="Calibri" panose="020F0502020204030204" pitchFamily="34" charset="0"/>
                        </a:rPr>
                        <a:t>Mental Health and Substance Abuse (26)</a:t>
                      </a:r>
                    </a:p>
                  </a:txBody>
                  <a:tcPr anchor="ctr"/>
                </a:tc>
                <a:extLst>
                  <a:ext uri="{0D108BD9-81ED-4DB2-BD59-A6C34878D82A}">
                    <a16:rowId xmlns:a16="http://schemas.microsoft.com/office/drawing/2014/main" val="3785984030"/>
                  </a:ext>
                </a:extLst>
              </a:tr>
            </a:tbl>
          </a:graphicData>
        </a:graphic>
      </p:graphicFrame>
    </p:spTree>
    <p:extLst>
      <p:ext uri="{BB962C8B-B14F-4D97-AF65-F5344CB8AC3E}">
        <p14:creationId xmlns:p14="http://schemas.microsoft.com/office/powerpoint/2010/main" val="426093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ED57-AC5C-6D17-7E78-0D023D991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8D79A-361A-28A1-67F1-E83B6FC63F9B}"/>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Medicaid Billing and Reimbursement (2 of 3)</a:t>
            </a:r>
          </a:p>
        </p:txBody>
      </p:sp>
      <p:sp>
        <p:nvSpPr>
          <p:cNvPr id="5" name="Content Placeholder 4">
            <a:extLst>
              <a:ext uri="{FF2B5EF4-FFF2-40B4-BE49-F238E27FC236}">
                <a16:creationId xmlns:a16="http://schemas.microsoft.com/office/drawing/2014/main" id="{3BF8F9AC-858B-FFBF-AEBA-A92A7635CCCB}"/>
              </a:ext>
            </a:extLst>
          </p:cNvPr>
          <p:cNvSpPr>
            <a:spLocks noGrp="1"/>
          </p:cNvSpPr>
          <p:nvPr>
            <p:ph sz="half" idx="1"/>
          </p:nvPr>
        </p:nvSpPr>
        <p:spPr>
          <a:xfrm>
            <a:off x="399692" y="1825625"/>
            <a:ext cx="11392615" cy="4351338"/>
          </a:xfrm>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H2011 and H0030 will only be reimbursed for eligible Medicaid recipients who meet the qualifications and staffing requirements in the Medicaid Service Definition for “Crisis Support Services, Therapeutic Family Care”</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Providers submit 1 claim per service rendering provide; multiple dates of service may be included in the claim</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dates of service may overlap with dates of service sub</a:t>
            </a:r>
            <a:r>
              <a:rPr lang="en-US" sz="2000" dirty="0">
                <a:latin typeface="Calibri" panose="020F0502020204030204" pitchFamily="34" charset="0"/>
                <a:ea typeface="Calibri" panose="020F0502020204030204" pitchFamily="34" charset="0"/>
                <a:cs typeface="Calibri" panose="020F0502020204030204" pitchFamily="34" charset="0"/>
              </a:rPr>
              <a:t>mitted by other service rendering providers</a:t>
            </a:r>
          </a:p>
          <a:p>
            <a:pPr marL="342900" indent="-342900">
              <a:lnSpc>
                <a:spcPct val="107000"/>
              </a:lnSpc>
              <a:spcBef>
                <a:spcPts val="0"/>
              </a:spcBef>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service begins upon arrival</a:t>
            </a:r>
          </a:p>
          <a:p>
            <a:pPr marL="0" indent="0">
              <a:buNone/>
            </a:pPr>
            <a:endParaRPr lang="en-US" dirty="0"/>
          </a:p>
        </p:txBody>
      </p:sp>
      <p:sp>
        <p:nvSpPr>
          <p:cNvPr id="6" name="Rectangle: Rounded Corners 5">
            <a:extLst>
              <a:ext uri="{FF2B5EF4-FFF2-40B4-BE49-F238E27FC236}">
                <a16:creationId xmlns:a16="http://schemas.microsoft.com/office/drawing/2014/main" id="{943139CD-F74D-B070-09B2-581F1EE16A1B}"/>
              </a:ext>
            </a:extLst>
          </p:cNvPr>
          <p:cNvSpPr/>
          <p:nvPr/>
        </p:nvSpPr>
        <p:spPr>
          <a:xfrm>
            <a:off x="1280718" y="4275768"/>
            <a:ext cx="7900227" cy="1373918"/>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750" dirty="0"/>
          </a:p>
          <a:p>
            <a:r>
              <a:rPr lang="en-US" dirty="0">
                <a:solidFill>
                  <a:schemeClr val="tx1"/>
                </a:solidFill>
                <a:latin typeface="Calibri" panose="020F0502020204030204" pitchFamily="34" charset="0"/>
                <a:cs typeface="Calibri" panose="020F0502020204030204" pitchFamily="34" charset="0"/>
              </a:rPr>
              <a:t>When providing TFC Mobile Crisis, Providers are reminded that the </a:t>
            </a:r>
            <a:r>
              <a:rPr lang="en-US" b="1" dirty="0">
                <a:solidFill>
                  <a:schemeClr val="tx1"/>
                </a:solidFill>
                <a:latin typeface="Calibri" panose="020F0502020204030204" pitchFamily="34" charset="0"/>
                <a:cs typeface="Calibri" panose="020F0502020204030204" pitchFamily="34" charset="0"/>
              </a:rPr>
              <a:t>service limitations </a:t>
            </a:r>
            <a:r>
              <a:rPr lang="en-US" dirty="0">
                <a:solidFill>
                  <a:schemeClr val="tx1"/>
                </a:solidFill>
                <a:latin typeface="Calibri" panose="020F0502020204030204" pitchFamily="34" charset="0"/>
                <a:cs typeface="Calibri" panose="020F0502020204030204" pitchFamily="34" charset="0"/>
              </a:rPr>
              <a:t>under procedure codes 90839 and 90840 are a maximum of three hours per day over a two-day period (one occurrence) without prior authorization; and a maximum of three occurrences over a 90-day period without prior authorization. A prior authorization is required to exceed the limitations.</a:t>
            </a:r>
          </a:p>
          <a:p>
            <a:pPr algn="ctr"/>
            <a:endParaRPr lang="en-US" dirty="0"/>
          </a:p>
        </p:txBody>
      </p:sp>
    </p:spTree>
    <p:extLst>
      <p:ext uri="{BB962C8B-B14F-4D97-AF65-F5344CB8AC3E}">
        <p14:creationId xmlns:p14="http://schemas.microsoft.com/office/powerpoint/2010/main" val="396227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2DC24-1772-5ED8-D407-0BB78EC2168D}"/>
              </a:ext>
            </a:extLst>
          </p:cNvPr>
          <p:cNvSpPr>
            <a:spLocks noGrp="1"/>
          </p:cNvSpPr>
          <p:nvPr>
            <p:ph type="title"/>
          </p:nvPr>
        </p:nvSpPr>
        <p:spPr>
          <a:xfrm>
            <a:off x="670249" y="2103437"/>
            <a:ext cx="10515600" cy="1325563"/>
          </a:xfrm>
        </p:spPr>
        <p:txBody>
          <a:bodyPr/>
          <a:lstStyle/>
          <a:p>
            <a:r>
              <a:rPr lang="en-US" dirty="0"/>
              <a:t>Therapeutic Family Care Program</a:t>
            </a:r>
          </a:p>
        </p:txBody>
      </p:sp>
    </p:spTree>
    <p:extLst>
      <p:ext uri="{BB962C8B-B14F-4D97-AF65-F5344CB8AC3E}">
        <p14:creationId xmlns:p14="http://schemas.microsoft.com/office/powerpoint/2010/main" val="24228298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8F957-4990-8E47-A116-6068719BC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B3B30-DDED-427C-2DB0-10BFC37E27C4}"/>
              </a:ext>
            </a:extLst>
          </p:cNvPr>
          <p:cNvSpPr>
            <a:spLocks noGrp="1"/>
          </p:cNvSpPr>
          <p:nvPr>
            <p:ph type="title"/>
          </p:nvPr>
        </p:nvSpPr>
        <p:spPr/>
        <p:txBody>
          <a:bodyPr>
            <a:normAutofit/>
          </a:bodyPr>
          <a:lstStyle/>
          <a:p>
            <a:pPr algn="l"/>
            <a:r>
              <a:rPr lang="en-US" sz="3600" dirty="0">
                <a:latin typeface="Montserrat Semi Bold" panose="00000700000000000000" pitchFamily="50" charset="0"/>
              </a:rPr>
              <a:t>Medicaid Billing and Reimbursement (3 of 3)</a:t>
            </a:r>
          </a:p>
        </p:txBody>
      </p:sp>
      <p:sp>
        <p:nvSpPr>
          <p:cNvPr id="5" name="Content Placeholder 4">
            <a:extLst>
              <a:ext uri="{FF2B5EF4-FFF2-40B4-BE49-F238E27FC236}">
                <a16:creationId xmlns:a16="http://schemas.microsoft.com/office/drawing/2014/main" id="{4223EE78-AA62-9E58-81B3-A8DC18FCD6A3}"/>
              </a:ext>
            </a:extLst>
          </p:cNvPr>
          <p:cNvSpPr>
            <a:spLocks noGrp="1"/>
          </p:cNvSpPr>
          <p:nvPr>
            <p:ph sz="half" idx="1"/>
          </p:nvPr>
        </p:nvSpPr>
        <p:spPr>
          <a:xfrm>
            <a:off x="399692" y="1825625"/>
            <a:ext cx="11392615" cy="4351338"/>
          </a:xfrm>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Services will be reimbursed by the individual’s Managed Care Organization (MCO)</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The Fee schedules for Mental Health and Substance Use will be updated off-cycle, before July 2024, and will be made available here: </a:t>
            </a:r>
          </a:p>
          <a:p>
            <a:pPr marL="457200" lvl="1" indent="0">
              <a:lnSpc>
                <a:spcPct val="107000"/>
              </a:lnSpc>
              <a:spcBef>
                <a:spcPts val="0"/>
              </a:spcBef>
              <a:buSzPts val="1000"/>
              <a:buNone/>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hlinkClick r:id="rId2"/>
              </a:rPr>
              <a:t>http://dhhs.ne.gov/Pages/Medicaid-Provider-Rates-and-Fee-Schedules.aspx</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Eligible Providers can bill retrospective to date of service on or after April 1, 2024</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Eligible Providers MUST enroll with Nebraska Medicaid under Provider Type 80</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Eligible Providers will be asked to sign an attestation indicating they meet the requirements outlined in the Medicaid Service Definition.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Eligible Providers MUST be contracted and credentialed with the MCO</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1154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BC2F-785F-4898-A1FA-89B629982CEE}"/>
              </a:ext>
            </a:extLst>
          </p:cNvPr>
          <p:cNvSpPr>
            <a:spLocks noGrp="1"/>
          </p:cNvSpPr>
          <p:nvPr>
            <p:ph type="title"/>
          </p:nvPr>
        </p:nvSpPr>
        <p:spPr/>
        <p:txBody>
          <a:bodyPr>
            <a:normAutofit/>
          </a:bodyPr>
          <a:lstStyle/>
          <a:p>
            <a:pPr algn="l"/>
            <a:r>
              <a:rPr lang="en-US" sz="3600">
                <a:latin typeface="Montserrat Semi Bold" panose="00000700000000000000" pitchFamily="50" charset="0"/>
              </a:rPr>
              <a:t>Therapeutic Family Care (TFC)</a:t>
            </a:r>
          </a:p>
        </p:txBody>
      </p:sp>
      <p:sp>
        <p:nvSpPr>
          <p:cNvPr id="3" name="Content Placeholder 2">
            <a:extLst>
              <a:ext uri="{FF2B5EF4-FFF2-40B4-BE49-F238E27FC236}">
                <a16:creationId xmlns:a16="http://schemas.microsoft.com/office/drawing/2014/main" id="{854CE207-A9C9-4228-AAE8-11F3933FBAF7}"/>
              </a:ext>
            </a:extLst>
          </p:cNvPr>
          <p:cNvSpPr>
            <a:spLocks noGrp="1"/>
          </p:cNvSpPr>
          <p:nvPr>
            <p:ph sz="half" idx="1"/>
          </p:nvPr>
        </p:nvSpPr>
        <p:spPr>
          <a:xfrm>
            <a:off x="399693" y="1463041"/>
            <a:ext cx="11392614" cy="3438898"/>
          </a:xfrm>
        </p:spPr>
        <p:txBody>
          <a:bodyPr>
            <a:normAutofit/>
          </a:bodyPr>
          <a:lstStyle/>
          <a:p>
            <a:pPr marR="0" lvl="0">
              <a:lnSpc>
                <a:spcPct val="107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Nebraska is implementing the TFC </a:t>
            </a:r>
            <a:r>
              <a:rPr lang="en-US" sz="2400" dirty="0">
                <a:latin typeface="Calibri" panose="020F0502020204030204" pitchFamily="34" charset="0"/>
                <a:cs typeface="Calibri" panose="020F0502020204030204" pitchFamily="34" charset="0"/>
              </a:rPr>
              <a:t>model of care </a:t>
            </a:r>
            <a:r>
              <a:rPr lang="en-US" sz="2400" dirty="0">
                <a:solidFill>
                  <a:schemeClr val="tx1"/>
                </a:solidFill>
                <a:latin typeface="Calibri" panose="020F0502020204030204" pitchFamily="34" charset="0"/>
                <a:cs typeface="Calibri" panose="020F0502020204030204" pitchFamily="34" charset="0"/>
              </a:rPr>
              <a:t>to improve outcomes for high-risk children and youth in foster care (CYFC). </a:t>
            </a:r>
          </a:p>
          <a:p>
            <a:pPr marR="0" lvl="0">
              <a:lnSpc>
                <a:spcPct val="107000"/>
              </a:lnSpc>
              <a:spcBef>
                <a:spcPts val="0"/>
              </a:spcBef>
              <a:spcAft>
                <a:spcPts val="0"/>
              </a:spcAft>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FC will provide:</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028700" lvl="1" indent="-342900">
              <a:lnSpc>
                <a:spcPct val="107000"/>
              </a:lnSpc>
              <a:spcBef>
                <a:spcPts val="0"/>
              </a:spcBef>
              <a:buFont typeface="Symbol" panose="05050102010706020507" pitchFamily="18" charset="2"/>
              <a:buChar cha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Better access to care in the least restrictive setting</a:t>
            </a:r>
          </a:p>
          <a:p>
            <a:pPr marL="1028700" lvl="1" indent="-342900">
              <a:lnSpc>
                <a:spcPct val="107000"/>
              </a:lnSpc>
              <a:spcBef>
                <a:spcPts val="0"/>
              </a:spcBef>
              <a:buFont typeface="Symbol" panose="05050102010706020507" pitchFamily="18" charset="2"/>
              <a:buChar char=""/>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Enhanced care coordination and crisis maintenance and response in home and community-based settings</a:t>
            </a:r>
          </a:p>
          <a:p>
            <a:pPr marL="1028700" lvl="1" indent="-342900">
              <a:lnSpc>
                <a:spcPct val="107000"/>
              </a:lnSpc>
              <a:spcBef>
                <a:spcPts val="0"/>
              </a:spcBef>
              <a:buFont typeface="Symbol" panose="05050102010706020507" pitchFamily="18" charset="2"/>
              <a:buChar cha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Trauma-informed, person-centered care delivered in a wrap-around model</a:t>
            </a:r>
          </a:p>
          <a:p>
            <a:pPr marR="0" lvl="0">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1" indent="0">
              <a:lnSpc>
                <a:spcPct val="120000"/>
              </a:lnSpc>
              <a:spcBef>
                <a:spcPts val="0"/>
              </a:spcBef>
              <a:buNone/>
              <a:defRPr/>
            </a:pPr>
            <a:endParaRPr lang="en-US" sz="1400" dirty="0">
              <a:solidFill>
                <a:srgbClr val="3B3B3B">
                  <a:lumMod val="75000"/>
                </a:srgbClr>
              </a:solidFill>
              <a:latin typeface="Arial" panose="020B0604020202020204"/>
              <a:hlinkClick r:id="rId3"/>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3B3B3B"/>
              </a:solidFill>
              <a:effectLst/>
              <a:uLnTx/>
              <a:uFillTx/>
              <a:latin typeface="Arial" panose="020B0604020202020204"/>
              <a:ea typeface="+mn-ea"/>
              <a:cs typeface="+mn-cs"/>
            </a:endParaRPr>
          </a:p>
          <a:p>
            <a:pPr lvl="1" indent="0">
              <a:lnSpc>
                <a:spcPct val="120000"/>
              </a:lnSpc>
              <a:spcBef>
                <a:spcPts val="0"/>
              </a:spcBef>
              <a:buNone/>
              <a:defRPr/>
            </a:pPr>
            <a:endParaRPr lang="en-US" sz="1400" dirty="0">
              <a:solidFill>
                <a:srgbClr val="3B3B3B"/>
              </a:solidFill>
              <a:latin typeface="Arial" panose="020B0604020202020204"/>
            </a:endParaRPr>
          </a:p>
          <a:p>
            <a:pPr lvl="1" indent="0">
              <a:lnSpc>
                <a:spcPct val="120000"/>
              </a:lnSpc>
              <a:spcBef>
                <a:spcPts val="0"/>
              </a:spcBef>
              <a:buNone/>
              <a:defRPr/>
            </a:pPr>
            <a:endParaRPr lang="en-US" sz="1400" dirty="0">
              <a:solidFill>
                <a:srgbClr val="3B3B3B"/>
              </a:solidFill>
              <a:latin typeface="Arial" panose="020B0604020202020204"/>
            </a:endParaRPr>
          </a:p>
          <a:p>
            <a:pPr lvl="1" indent="0">
              <a:lnSpc>
                <a:spcPct val="120000"/>
              </a:lnSpc>
              <a:spcBef>
                <a:spcPts val="0"/>
              </a:spcBef>
              <a:buNone/>
              <a:defRPr/>
            </a:pPr>
            <a:endParaRPr lang="en-US" sz="1400" dirty="0">
              <a:solidFill>
                <a:srgbClr val="3B3B3B"/>
              </a:solidFill>
              <a:latin typeface="Arial" panose="020B0604020202020204"/>
            </a:endParaRPr>
          </a:p>
          <a:p>
            <a:pPr lvl="1" indent="0">
              <a:lnSpc>
                <a:spcPct val="120000"/>
              </a:lnSpc>
              <a:spcBef>
                <a:spcPts val="0"/>
              </a:spcBef>
              <a:buNone/>
              <a:defRPr/>
            </a:pPr>
            <a:endParaRPr lang="en-US" sz="1400" dirty="0">
              <a:solidFill>
                <a:srgbClr val="3B3B3B"/>
              </a:solidFill>
              <a:latin typeface="Arial" panose="020B0604020202020204"/>
            </a:endParaRPr>
          </a:p>
          <a:p>
            <a:pPr lvl="1" indent="0">
              <a:lnSpc>
                <a:spcPct val="120000"/>
              </a:lnSpc>
              <a:spcBef>
                <a:spcPts val="0"/>
              </a:spcBef>
              <a:buNone/>
              <a:defRPr/>
            </a:pPr>
            <a:endParaRPr lang="en-US" sz="1400" dirty="0">
              <a:solidFill>
                <a:srgbClr val="3B3B3B"/>
              </a:solidFill>
              <a:latin typeface="Arial" panose="020B0604020202020204"/>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lang="en-US" sz="1600" dirty="0">
              <a:solidFill>
                <a:srgbClr val="3B3B3B"/>
              </a:solidFill>
              <a:latin typeface="Arial" panose="020B0604020202020204"/>
            </a:endParaRPr>
          </a:p>
          <a:p>
            <a:endParaRPr lang="en-US" dirty="0"/>
          </a:p>
        </p:txBody>
      </p:sp>
      <p:sp>
        <p:nvSpPr>
          <p:cNvPr id="7" name="TextBox 6">
            <a:extLst>
              <a:ext uri="{FF2B5EF4-FFF2-40B4-BE49-F238E27FC236}">
                <a16:creationId xmlns:a16="http://schemas.microsoft.com/office/drawing/2014/main" id="{7FA0E91F-FAEA-B6F7-AE3A-DEAF6354644E}"/>
              </a:ext>
            </a:extLst>
          </p:cNvPr>
          <p:cNvSpPr txBox="1"/>
          <p:nvPr/>
        </p:nvSpPr>
        <p:spPr>
          <a:xfrm>
            <a:off x="1484556" y="4901939"/>
            <a:ext cx="6970954" cy="830997"/>
          </a:xfrm>
          <a:prstGeom prst="rect">
            <a:avLst/>
          </a:prstGeom>
          <a:solidFill>
            <a:schemeClr val="accent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panose="020F0502020204030204" pitchFamily="34" charset="0"/>
                <a:ea typeface="+mn-ea"/>
                <a:cs typeface="Calibri" panose="020F0502020204030204" pitchFamily="34" charset="0"/>
              </a:rPr>
              <a:t>Success depends on communication and collaboration among state and local agencies and provider partners</a:t>
            </a:r>
          </a:p>
        </p:txBody>
      </p:sp>
    </p:spTree>
    <p:extLst>
      <p:ext uri="{BB962C8B-B14F-4D97-AF65-F5344CB8AC3E}">
        <p14:creationId xmlns:p14="http://schemas.microsoft.com/office/powerpoint/2010/main" val="396017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43B7-36A0-4C7F-9244-5C8B02DECBC0}"/>
              </a:ext>
            </a:extLst>
          </p:cNvPr>
          <p:cNvSpPr>
            <a:spLocks noGrp="1"/>
          </p:cNvSpPr>
          <p:nvPr>
            <p:ph type="title"/>
          </p:nvPr>
        </p:nvSpPr>
        <p:spPr/>
        <p:txBody>
          <a:bodyPr>
            <a:normAutofit/>
          </a:bodyPr>
          <a:lstStyle/>
          <a:p>
            <a:pPr algn="l"/>
            <a:r>
              <a:rPr lang="en-US" sz="3600">
                <a:latin typeface="Montserrat Semi Bold" panose="00000700000000000000" pitchFamily="50" charset="0"/>
              </a:rPr>
              <a:t>TFC Program Partner Roles</a:t>
            </a:r>
          </a:p>
        </p:txBody>
      </p:sp>
      <p:pic>
        <p:nvPicPr>
          <p:cNvPr id="7" name="Content Placeholder 6" descr="Stick figure families holding hands">
            <a:extLst>
              <a:ext uri="{FF2B5EF4-FFF2-40B4-BE49-F238E27FC236}">
                <a16:creationId xmlns:a16="http://schemas.microsoft.com/office/drawing/2014/main" id="{E6D4B0E2-E56A-C94C-99E9-7D243B416BB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0050" y="1825625"/>
            <a:ext cx="5619750" cy="3746500"/>
          </a:xfrm>
        </p:spPr>
      </p:pic>
      <p:graphicFrame>
        <p:nvGraphicFramePr>
          <p:cNvPr id="3" name="Table 2">
            <a:extLst>
              <a:ext uri="{FF2B5EF4-FFF2-40B4-BE49-F238E27FC236}">
                <a16:creationId xmlns:a16="http://schemas.microsoft.com/office/drawing/2014/main" id="{89D68C76-FB51-8A76-5E78-6D4347946AD0}"/>
              </a:ext>
            </a:extLst>
          </p:cNvPr>
          <p:cNvGraphicFramePr>
            <a:graphicFrameLocks noGrp="1"/>
          </p:cNvGraphicFramePr>
          <p:nvPr>
            <p:extLst>
              <p:ext uri="{D42A27DB-BD31-4B8C-83A1-F6EECF244321}">
                <p14:modId xmlns:p14="http://schemas.microsoft.com/office/powerpoint/2010/main" val="2449373275"/>
              </p:ext>
            </p:extLst>
          </p:nvPr>
        </p:nvGraphicFramePr>
        <p:xfrm>
          <a:off x="539284" y="1643380"/>
          <a:ext cx="11252666" cy="3571240"/>
        </p:xfrm>
        <a:graphic>
          <a:graphicData uri="http://schemas.openxmlformats.org/drawingml/2006/table">
            <a:tbl>
              <a:tblPr firstRow="1" bandRow="1">
                <a:tableStyleId>{5C22544A-7EE6-4342-B048-85BDC9FD1C3A}</a:tableStyleId>
              </a:tblPr>
              <a:tblGrid>
                <a:gridCol w="3064528">
                  <a:extLst>
                    <a:ext uri="{9D8B030D-6E8A-4147-A177-3AD203B41FA5}">
                      <a16:colId xmlns:a16="http://schemas.microsoft.com/office/drawing/2014/main" val="3917439355"/>
                    </a:ext>
                  </a:extLst>
                </a:gridCol>
                <a:gridCol w="8188138">
                  <a:extLst>
                    <a:ext uri="{9D8B030D-6E8A-4147-A177-3AD203B41FA5}">
                      <a16:colId xmlns:a16="http://schemas.microsoft.com/office/drawing/2014/main" val="1483486532"/>
                    </a:ext>
                  </a:extLst>
                </a:gridCol>
              </a:tblGrid>
              <a:tr h="370840">
                <a:tc>
                  <a:txBody>
                    <a:bodyPr/>
                    <a:lstStyle/>
                    <a:p>
                      <a:r>
                        <a:rPr lang="en-US"/>
                        <a:t>Entity</a:t>
                      </a:r>
                    </a:p>
                  </a:txBody>
                  <a:tcPr/>
                </a:tc>
                <a:tc>
                  <a:txBody>
                    <a:bodyPr/>
                    <a:lstStyle/>
                    <a:p>
                      <a:r>
                        <a:rPr lang="en-US"/>
                        <a:t>Role</a:t>
                      </a:r>
                    </a:p>
                  </a:txBody>
                  <a:tcPr/>
                </a:tc>
                <a:extLst>
                  <a:ext uri="{0D108BD9-81ED-4DB2-BD59-A6C34878D82A}">
                    <a16:rowId xmlns:a16="http://schemas.microsoft.com/office/drawing/2014/main" val="3036116722"/>
                  </a:ext>
                </a:extLst>
              </a:tr>
              <a:tr h="370840">
                <a:tc>
                  <a:txBody>
                    <a:bodyPr/>
                    <a:lstStyle/>
                    <a:p>
                      <a:r>
                        <a:rPr lang="en-US"/>
                        <a:t>NE Division of Child and Family Services</a:t>
                      </a:r>
                    </a:p>
                  </a:txBody>
                  <a:tcPr/>
                </a:tc>
                <a:tc>
                  <a:txBody>
                    <a:bodyPr/>
                    <a:lstStyle/>
                    <a:p>
                      <a:pPr marL="285750" indent="-285750">
                        <a:buFont typeface="Arial" panose="020B0604020202020204" pitchFamily="34" charset="0"/>
                        <a:buChar char="•"/>
                      </a:pPr>
                      <a:r>
                        <a:rPr lang="en-US"/>
                        <a:t>Co-lead TFC Program with MLTC</a:t>
                      </a:r>
                    </a:p>
                    <a:p>
                      <a:pPr marL="285750" indent="-285750">
                        <a:buFont typeface="Arial" panose="020B0604020202020204" pitchFamily="34" charset="0"/>
                        <a:buChar char="•"/>
                      </a:pPr>
                      <a:r>
                        <a:rPr lang="en-US"/>
                        <a:t>Eligibility evaluation &amp; TFC Care Coordination ~ January 1, 2024</a:t>
                      </a:r>
                    </a:p>
                  </a:txBody>
                  <a:tcPr/>
                </a:tc>
                <a:extLst>
                  <a:ext uri="{0D108BD9-81ED-4DB2-BD59-A6C34878D82A}">
                    <a16:rowId xmlns:a16="http://schemas.microsoft.com/office/drawing/2014/main" val="391426107"/>
                  </a:ext>
                </a:extLst>
              </a:tr>
              <a:tr h="370840">
                <a:tc>
                  <a:txBody>
                    <a:bodyPr/>
                    <a:lstStyle/>
                    <a:p>
                      <a:r>
                        <a:rPr lang="en-US"/>
                        <a:t>NE Division of Medicaid and Long-Term Care</a:t>
                      </a:r>
                    </a:p>
                  </a:txBody>
                  <a:tcPr/>
                </a:tc>
                <a:tc>
                  <a:txBody>
                    <a:bodyPr/>
                    <a:lstStyle/>
                    <a:p>
                      <a:pPr marL="285750" indent="-285750">
                        <a:buFont typeface="Arial" panose="020B0604020202020204" pitchFamily="34" charset="0"/>
                        <a:buChar char="•"/>
                      </a:pPr>
                      <a:r>
                        <a:rPr lang="en-US"/>
                        <a:t>Co-lead TFC Program with DCFS</a:t>
                      </a:r>
                    </a:p>
                    <a:p>
                      <a:pPr marL="285750" indent="-285750">
                        <a:buFont typeface="Arial" panose="020B0604020202020204" pitchFamily="34" charset="0"/>
                        <a:buChar char="•"/>
                      </a:pPr>
                      <a:r>
                        <a:rPr lang="en-US"/>
                        <a:t>Provider enrollment, rate-setting, payer, quality assurance</a:t>
                      </a:r>
                    </a:p>
                  </a:txBody>
                  <a:tcPr/>
                </a:tc>
                <a:extLst>
                  <a:ext uri="{0D108BD9-81ED-4DB2-BD59-A6C34878D82A}">
                    <a16:rowId xmlns:a16="http://schemas.microsoft.com/office/drawing/2014/main" val="3276846861"/>
                  </a:ext>
                </a:extLst>
              </a:tr>
              <a:tr h="370840">
                <a:tc>
                  <a:txBody>
                    <a:bodyPr/>
                    <a:lstStyle/>
                    <a:p>
                      <a:r>
                        <a:rPr lang="en-US"/>
                        <a:t>NE Juvenile Probation Services Division</a:t>
                      </a:r>
                    </a:p>
                  </a:txBody>
                  <a:tcPr/>
                </a:tc>
                <a:tc>
                  <a:txBody>
                    <a:bodyPr/>
                    <a:lstStyle/>
                    <a:p>
                      <a:pPr marL="285750" indent="-285750">
                        <a:buFont typeface="Arial" panose="020B0604020202020204" pitchFamily="34" charset="0"/>
                        <a:buChar char="•"/>
                      </a:pPr>
                      <a:r>
                        <a:rPr lang="en-US"/>
                        <a:t>Adopts DCFS developed program standards</a:t>
                      </a:r>
                    </a:p>
                    <a:p>
                      <a:pPr marL="285750" indent="-285750">
                        <a:buFont typeface="Arial" panose="020B0604020202020204" pitchFamily="34" charset="0"/>
                        <a:buChar char="•"/>
                      </a:pPr>
                      <a:r>
                        <a:rPr kumimoji="0" lang="en-US" sz="1800" b="0" i="0" u="none" strike="noStrike" kern="1200" cap="none" spc="0" normalizeH="0" baseline="0" noProof="0">
                          <a:ln>
                            <a:noFill/>
                          </a:ln>
                          <a:solidFill>
                            <a:prstClr val="black"/>
                          </a:solidFill>
                          <a:effectLst/>
                          <a:uLnTx/>
                          <a:uFillTx/>
                          <a:latin typeface="+mn-lt"/>
                          <a:ea typeface="+mn-ea"/>
                          <a:cs typeface="+mn-cs"/>
                        </a:rPr>
                        <a:t>Eligibility evaluation &amp; TFC Care Coordination </a:t>
                      </a:r>
                      <a:r>
                        <a:rPr lang="en-US"/>
                        <a:t> ~ July 1, 2024</a:t>
                      </a:r>
                    </a:p>
                  </a:txBody>
                  <a:tcPr/>
                </a:tc>
                <a:extLst>
                  <a:ext uri="{0D108BD9-81ED-4DB2-BD59-A6C34878D82A}">
                    <a16:rowId xmlns:a16="http://schemas.microsoft.com/office/drawing/2014/main" val="680894725"/>
                  </a:ext>
                </a:extLst>
              </a:tr>
              <a:tr h="370840">
                <a:tc>
                  <a:txBody>
                    <a:bodyPr/>
                    <a:lstStyle/>
                    <a:p>
                      <a:r>
                        <a:rPr lang="en-US"/>
                        <a:t>Contracted Child Welfare Agencies</a:t>
                      </a:r>
                    </a:p>
                  </a:txBody>
                  <a:tcPr/>
                </a:tc>
                <a:tc>
                  <a:txBody>
                    <a:bodyPr/>
                    <a:lstStyle/>
                    <a:p>
                      <a:pPr marL="285750" indent="-285750">
                        <a:buFont typeface="Arial" panose="020B0604020202020204" pitchFamily="34" charset="0"/>
                        <a:buChar char="•"/>
                      </a:pPr>
                      <a:r>
                        <a:rPr lang="en-US"/>
                        <a:t>Continue to perform all contracted responsibilities</a:t>
                      </a:r>
                    </a:p>
                    <a:p>
                      <a:pPr marL="285750" indent="-285750">
                        <a:buFont typeface="Arial" panose="020B0604020202020204" pitchFamily="34" charset="0"/>
                        <a:buChar char="•"/>
                      </a:pPr>
                      <a:r>
                        <a:rPr lang="en-US"/>
                        <a:t>Coordinate with TFC Program; participate in on-going program development</a:t>
                      </a:r>
                    </a:p>
                  </a:txBody>
                  <a:tcPr/>
                </a:tc>
                <a:extLst>
                  <a:ext uri="{0D108BD9-81ED-4DB2-BD59-A6C34878D82A}">
                    <a16:rowId xmlns:a16="http://schemas.microsoft.com/office/drawing/2014/main" val="3504259845"/>
                  </a:ext>
                </a:extLst>
              </a:tr>
              <a:tr h="370840">
                <a:tc>
                  <a:txBody>
                    <a:bodyPr/>
                    <a:lstStyle/>
                    <a:p>
                      <a:r>
                        <a:rPr lang="en-US"/>
                        <a:t>TFC Crisis Support Service Providers</a:t>
                      </a:r>
                    </a:p>
                  </a:txBody>
                  <a:tcPr/>
                </a:tc>
                <a:tc>
                  <a:txBody>
                    <a:bodyPr/>
                    <a:lstStyle/>
                    <a:p>
                      <a:pPr marL="285750" indent="-285750">
                        <a:buFont typeface="Arial" panose="020B0604020202020204" pitchFamily="34" charset="0"/>
                        <a:buChar char="•"/>
                      </a:pPr>
                      <a:r>
                        <a:rPr lang="en-US"/>
                        <a:t>Behavioral health providers, enroll in Medicaid under new Provider Type</a:t>
                      </a:r>
                    </a:p>
                    <a:p>
                      <a:pPr marL="285750" indent="-285750">
                        <a:buFont typeface="Arial" panose="020B0604020202020204" pitchFamily="34" charset="0"/>
                        <a:buChar char="•"/>
                      </a:pPr>
                      <a:r>
                        <a:rPr lang="en-US"/>
                        <a:t>Deliver TFC Crisis Support Services</a:t>
                      </a:r>
                    </a:p>
                  </a:txBody>
                  <a:tcPr/>
                </a:tc>
                <a:extLst>
                  <a:ext uri="{0D108BD9-81ED-4DB2-BD59-A6C34878D82A}">
                    <a16:rowId xmlns:a16="http://schemas.microsoft.com/office/drawing/2014/main" val="1894053085"/>
                  </a:ext>
                </a:extLst>
              </a:tr>
            </a:tbl>
          </a:graphicData>
        </a:graphic>
      </p:graphicFrame>
    </p:spTree>
    <p:extLst>
      <p:ext uri="{BB962C8B-B14F-4D97-AF65-F5344CB8AC3E}">
        <p14:creationId xmlns:p14="http://schemas.microsoft.com/office/powerpoint/2010/main" val="26747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6CE1-C610-FEBB-56B9-7FD9C64B1DA0}"/>
              </a:ext>
            </a:extLst>
          </p:cNvPr>
          <p:cNvSpPr>
            <a:spLocks noGrp="1"/>
          </p:cNvSpPr>
          <p:nvPr>
            <p:ph type="title"/>
          </p:nvPr>
        </p:nvSpPr>
        <p:spPr/>
        <p:txBody>
          <a:bodyPr>
            <a:normAutofit/>
          </a:bodyPr>
          <a:lstStyle/>
          <a:p>
            <a:pPr algn="l"/>
            <a:r>
              <a:rPr lang="en-US" sz="3600">
                <a:latin typeface="Montserrat Semi Bold" panose="00000700000000000000" pitchFamily="50" charset="0"/>
              </a:rPr>
              <a:t>TFC Target Population</a:t>
            </a:r>
          </a:p>
        </p:txBody>
      </p:sp>
      <p:graphicFrame>
        <p:nvGraphicFramePr>
          <p:cNvPr id="6" name="Content Placeholder 5">
            <a:extLst>
              <a:ext uri="{FF2B5EF4-FFF2-40B4-BE49-F238E27FC236}">
                <a16:creationId xmlns:a16="http://schemas.microsoft.com/office/drawing/2014/main" id="{A985A666-ECFC-FAD9-FE82-90DBD8E53A91}"/>
              </a:ext>
            </a:extLst>
          </p:cNvPr>
          <p:cNvGraphicFramePr>
            <a:graphicFrameLocks noGrp="1"/>
          </p:cNvGraphicFramePr>
          <p:nvPr>
            <p:ph sz="half" idx="1"/>
            <p:extLst>
              <p:ext uri="{D42A27DB-BD31-4B8C-83A1-F6EECF244321}">
                <p14:modId xmlns:p14="http://schemas.microsoft.com/office/powerpoint/2010/main" val="2791909472"/>
              </p:ext>
            </p:extLst>
          </p:nvPr>
        </p:nvGraphicFramePr>
        <p:xfrm>
          <a:off x="399691" y="1647199"/>
          <a:ext cx="562010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DDFB600-98E7-271D-BAEB-61723A8BC171}"/>
              </a:ext>
            </a:extLst>
          </p:cNvPr>
          <p:cNvSpPr>
            <a:spLocks noGrp="1"/>
          </p:cNvSpPr>
          <p:nvPr>
            <p:ph sz="half" idx="2"/>
          </p:nvPr>
        </p:nvSpPr>
        <p:spPr>
          <a:xfrm>
            <a:off x="6561059" y="1612465"/>
            <a:ext cx="5231250" cy="4351338"/>
          </a:xfrm>
        </p:spPr>
        <p:txBody>
          <a:bodyPr>
            <a:normAutofit/>
          </a:bodyPr>
          <a:lstStyle/>
          <a:p>
            <a:pPr>
              <a:defRPr/>
            </a:pPr>
            <a:r>
              <a:rPr kumimoji="0" lang="en-US" sz="1600" b="0" i="0" u="none" strike="noStrike" kern="1200" cap="none" spc="0" normalizeH="0" baseline="0" noProof="0">
                <a:ln>
                  <a:noFill/>
                </a:ln>
                <a:solidFill>
                  <a:srgbClr val="3B3B3B">
                    <a:lumMod val="75000"/>
                  </a:srgbClr>
                </a:solidFill>
                <a:effectLst/>
                <a:uLnTx/>
                <a:uFillTx/>
                <a:latin typeface="Calibri" panose="020F0502020204030204" pitchFamily="34" charset="0"/>
                <a:ea typeface="+mn-lt"/>
                <a:cs typeface="Calibri" panose="020F0502020204030204" pitchFamily="34" charset="0"/>
              </a:rPr>
              <a:t>Children and youth in foster care (CYFC) from 4 years of age up to and including age 18 who; </a:t>
            </a:r>
          </a:p>
          <a:p>
            <a:pPr>
              <a:defRPr/>
            </a:pPr>
            <a:r>
              <a:rPr lang="en-US" sz="1600">
                <a:solidFill>
                  <a:srgbClr val="3B3B3B">
                    <a:lumMod val="75000"/>
                  </a:srgbClr>
                </a:solidFill>
                <a:latin typeface="Calibri" panose="020F0502020204030204" pitchFamily="34" charset="0"/>
                <a:ea typeface="+mn-lt"/>
                <a:cs typeface="Calibri" panose="020F0502020204030204" pitchFamily="34" charset="0"/>
              </a:rPr>
              <a:t>have complex physical health, mental health and/or substance use disorders that are causing functional impairment to a degree that puts them at risk of meeting criteria for placement in a more restrictive setting (e.g., psychiatric residential treatment facility); AND</a:t>
            </a:r>
          </a:p>
          <a:p>
            <a:pPr marL="1028700" lvl="1" indent="-342900">
              <a:defRPr/>
            </a:pPr>
            <a:r>
              <a:rPr kumimoji="0" lang="en-US" b="0" i="0" u="none" strike="noStrike" kern="1200" cap="none" spc="0" normalizeH="0" baseline="0" noProof="0">
                <a:ln>
                  <a:noFill/>
                </a:ln>
                <a:solidFill>
                  <a:srgbClr val="3B3B3B">
                    <a:lumMod val="75000"/>
                  </a:srgbClr>
                </a:solidFill>
                <a:effectLst/>
                <a:uLnTx/>
                <a:uFillTx/>
                <a:latin typeface="Calibri" panose="020F0502020204030204" pitchFamily="34" charset="0"/>
                <a:ea typeface="+mn-lt"/>
                <a:cs typeface="Calibri" panose="020F0502020204030204" pitchFamily="34" charset="0"/>
              </a:rPr>
              <a:t>Are placed by DCFS in Intensive Plus or Specialized level of NE DCFS Foster Care Tiers 4 or 5, </a:t>
            </a:r>
            <a:r>
              <a:rPr kumimoji="0" lang="en-US" b="1" i="0" u="none" strike="noStrike" kern="1200" cap="none" spc="0" normalizeH="0" baseline="0" noProof="0">
                <a:ln>
                  <a:noFill/>
                </a:ln>
                <a:solidFill>
                  <a:srgbClr val="3B3B3B">
                    <a:lumMod val="75000"/>
                  </a:srgbClr>
                </a:solidFill>
                <a:effectLst/>
                <a:uLnTx/>
                <a:uFillTx/>
                <a:latin typeface="Calibri" panose="020F0502020204030204" pitchFamily="34" charset="0"/>
                <a:ea typeface="+mn-lt"/>
                <a:cs typeface="Calibri" panose="020F0502020204030204" pitchFamily="34" charset="0"/>
              </a:rPr>
              <a:t>OR</a:t>
            </a:r>
          </a:p>
          <a:p>
            <a:pPr marL="1028700" lvl="1" indent="-342900">
              <a:defRPr/>
            </a:pPr>
            <a:r>
              <a:rPr lang="en-US">
                <a:solidFill>
                  <a:srgbClr val="3B3B3B">
                    <a:lumMod val="75000"/>
                  </a:srgbClr>
                </a:solidFill>
                <a:latin typeface="Calibri" panose="020F0502020204030204" pitchFamily="34" charset="0"/>
                <a:ea typeface="+mn-lt"/>
                <a:cs typeface="Calibri" panose="020F0502020204030204" pitchFamily="34" charset="0"/>
              </a:rPr>
              <a:t>Are placed in Foster Care by the Judicial Branch and are supported by the Juvenile Probation Services Division (added in phase 2, anticipated start date 7/1/24)</a:t>
            </a:r>
            <a:endParaRPr kumimoji="0" lang="en-US" b="0" i="0" u="none" strike="noStrike" kern="1200" cap="none" spc="0" normalizeH="0" baseline="0" noProof="0">
              <a:ln>
                <a:noFill/>
              </a:ln>
              <a:solidFill>
                <a:srgbClr val="3B3B3B">
                  <a:lumMod val="75000"/>
                </a:srgbClr>
              </a:solidFill>
              <a:effectLst/>
              <a:uLnTx/>
              <a:uFillTx/>
              <a:latin typeface="Calibri" panose="020F0502020204030204" pitchFamily="34" charset="0"/>
              <a:cs typeface="Calibri" panose="020F0502020204030204" pitchFamily="34" charset="0"/>
            </a:endParaRPr>
          </a:p>
          <a:p>
            <a:endParaRPr lang="en-US"/>
          </a:p>
        </p:txBody>
      </p:sp>
      <p:sp>
        <p:nvSpPr>
          <p:cNvPr id="13" name="Flowchart: Connector 12">
            <a:extLst>
              <a:ext uri="{FF2B5EF4-FFF2-40B4-BE49-F238E27FC236}">
                <a16:creationId xmlns:a16="http://schemas.microsoft.com/office/drawing/2014/main" id="{CE6CDD58-2DAE-58A5-5A6A-579F765C90CD}"/>
              </a:ext>
            </a:extLst>
          </p:cNvPr>
          <p:cNvSpPr/>
          <p:nvPr/>
        </p:nvSpPr>
        <p:spPr>
          <a:xfrm>
            <a:off x="3927393" y="3340361"/>
            <a:ext cx="999242" cy="895546"/>
          </a:xfrm>
          <a:prstGeom prst="flowChartConnector">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Left Brace 15">
            <a:extLst>
              <a:ext uri="{FF2B5EF4-FFF2-40B4-BE49-F238E27FC236}">
                <a16:creationId xmlns:a16="http://schemas.microsoft.com/office/drawing/2014/main" id="{0F8ECC2C-9DE9-27DD-2BEE-E8FA8F936F50}"/>
              </a:ext>
            </a:extLst>
          </p:cNvPr>
          <p:cNvSpPr/>
          <p:nvPr/>
        </p:nvSpPr>
        <p:spPr>
          <a:xfrm>
            <a:off x="4926635" y="1430768"/>
            <a:ext cx="2161678" cy="3463962"/>
          </a:xfrm>
          <a:prstGeom prst="leftBrace">
            <a:avLst>
              <a:gd name="adj1" fmla="val 8333"/>
              <a:gd name="adj2" fmla="val 59155"/>
            </a:avLst>
          </a:prstGeom>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B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381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4603-3EE9-DF0B-4E25-C92921E805C9}"/>
              </a:ext>
            </a:extLst>
          </p:cNvPr>
          <p:cNvSpPr>
            <a:spLocks noGrp="1"/>
          </p:cNvSpPr>
          <p:nvPr>
            <p:ph type="title"/>
          </p:nvPr>
        </p:nvSpPr>
        <p:spPr/>
        <p:txBody>
          <a:bodyPr>
            <a:normAutofit/>
          </a:bodyPr>
          <a:lstStyle/>
          <a:p>
            <a:pPr algn="l"/>
            <a:r>
              <a:rPr lang="en-US" sz="3600">
                <a:latin typeface="Montserrat Semi Bold" panose="00000700000000000000" pitchFamily="50" charset="0"/>
              </a:rPr>
              <a:t>Independent Assessment of Eligibility</a:t>
            </a:r>
          </a:p>
        </p:txBody>
      </p:sp>
      <p:sp>
        <p:nvSpPr>
          <p:cNvPr id="4" name="Content Placeholder 3">
            <a:extLst>
              <a:ext uri="{FF2B5EF4-FFF2-40B4-BE49-F238E27FC236}">
                <a16:creationId xmlns:a16="http://schemas.microsoft.com/office/drawing/2014/main" id="{CF86257E-5876-4811-581B-5B3A582BE3A9}"/>
              </a:ext>
            </a:extLst>
          </p:cNvPr>
          <p:cNvSpPr>
            <a:spLocks noGrp="1"/>
          </p:cNvSpPr>
          <p:nvPr>
            <p:ph sz="half" idx="2"/>
          </p:nvPr>
        </p:nvSpPr>
        <p:spPr>
          <a:xfrm>
            <a:off x="870591" y="1611720"/>
            <a:ext cx="5376016" cy="4351338"/>
          </a:xfrm>
        </p:spPr>
        <p:txBody>
          <a:bodyPr>
            <a:normAutofit/>
          </a:bodyPr>
          <a:lstStyle/>
          <a:p>
            <a:pPr marL="0" indent="0">
              <a:lnSpc>
                <a:spcPct val="100000"/>
              </a:lnSpc>
              <a:spcBef>
                <a:spcPts val="200"/>
              </a:spcBef>
              <a:spcAft>
                <a:spcPts val="200"/>
              </a:spcAft>
              <a:buNone/>
            </a:pPr>
            <a:r>
              <a:rPr lang="en-US">
                <a:latin typeface="Calibri" panose="020F0502020204030204" pitchFamily="34" charset="0"/>
                <a:cs typeface="Calibri" panose="020F0502020204030204" pitchFamily="34" charset="0"/>
              </a:rPr>
              <a:t>TFC Care Coordinators conduct independent assessment (PECFAS/CAFAS) to determine TFC eligibility.</a:t>
            </a:r>
          </a:p>
          <a:p>
            <a:pPr marL="0" indent="0">
              <a:lnSpc>
                <a:spcPct val="100000"/>
              </a:lnSpc>
              <a:spcBef>
                <a:spcPts val="200"/>
              </a:spcBef>
              <a:spcAft>
                <a:spcPts val="200"/>
              </a:spcAft>
              <a:buNone/>
            </a:pPr>
            <a:endParaRPr lang="en-US">
              <a:latin typeface="Calibri" panose="020F0502020204030204" pitchFamily="34" charset="0"/>
              <a:cs typeface="Calibri" panose="020F0502020204030204" pitchFamily="34" charset="0"/>
            </a:endParaRPr>
          </a:p>
          <a:p>
            <a:pPr marL="0" indent="0">
              <a:lnSpc>
                <a:spcPct val="100000"/>
              </a:lnSpc>
              <a:spcBef>
                <a:spcPts val="200"/>
              </a:spcBef>
              <a:spcAft>
                <a:spcPts val="200"/>
              </a:spcAft>
              <a:buNone/>
            </a:pPr>
            <a:r>
              <a:rPr lang="en-US">
                <a:latin typeface="Calibri" panose="020F0502020204030204" pitchFamily="34" charset="0"/>
                <a:cs typeface="Calibri" panose="020F0502020204030204" pitchFamily="34" charset="0"/>
              </a:rPr>
              <a:t>Professional Qualifications:</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Licensed Independent Mental Health Practitioner</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Licensed Mental Health Practitioner</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Psychologist</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Clinical Program Manager</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Master Social Worker</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Certified Master Social Worker</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Registered Nurse</a:t>
            </a:r>
          </a:p>
          <a:p>
            <a:pPr marL="74295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Provisionally Licensed staff</a:t>
            </a:r>
          </a:p>
          <a:p>
            <a:pPr marL="742950" lvl="1" indent="-285750">
              <a:lnSpc>
                <a:spcPct val="100000"/>
              </a:lnSpc>
              <a:spcBef>
                <a:spcPts val="200"/>
              </a:spcBef>
              <a:spcAft>
                <a:spcPts val="200"/>
              </a:spcAft>
            </a:pPr>
            <a:endParaRPr lang="en-US"/>
          </a:p>
        </p:txBody>
      </p:sp>
      <p:sp>
        <p:nvSpPr>
          <p:cNvPr id="9" name="Rectangle: Rounded Corners 8">
            <a:extLst>
              <a:ext uri="{FF2B5EF4-FFF2-40B4-BE49-F238E27FC236}">
                <a16:creationId xmlns:a16="http://schemas.microsoft.com/office/drawing/2014/main" id="{2ECF76AC-FED4-E11E-10CF-35E404C4CBAB}"/>
              </a:ext>
            </a:extLst>
          </p:cNvPr>
          <p:cNvSpPr/>
          <p:nvPr/>
        </p:nvSpPr>
        <p:spPr>
          <a:xfrm>
            <a:off x="7057016" y="1611720"/>
            <a:ext cx="4414999" cy="2960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Calibri" panose="020F0502020204030204" pitchFamily="34" charset="0"/>
                <a:cs typeface="Calibri" panose="020F0502020204030204" pitchFamily="34" charset="0"/>
              </a:rPr>
              <a:t>ASSESSMENT TIMING</a:t>
            </a:r>
          </a:p>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Referral to TFC within 48 hours of individual identified as Tier 4 or 5</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Assessment (PECFAS/CAFAS) within 14 days of referral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Re-assessment every 6 months or earlier if indicated</a:t>
            </a:r>
          </a:p>
        </p:txBody>
      </p:sp>
    </p:spTree>
    <p:extLst>
      <p:ext uri="{BB962C8B-B14F-4D97-AF65-F5344CB8AC3E}">
        <p14:creationId xmlns:p14="http://schemas.microsoft.com/office/powerpoint/2010/main" val="372530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4603-3EE9-DF0B-4E25-C92921E805C9}"/>
              </a:ext>
            </a:extLst>
          </p:cNvPr>
          <p:cNvSpPr>
            <a:spLocks noGrp="1"/>
          </p:cNvSpPr>
          <p:nvPr>
            <p:ph type="title"/>
          </p:nvPr>
        </p:nvSpPr>
        <p:spPr/>
        <p:txBody>
          <a:bodyPr>
            <a:normAutofit/>
          </a:bodyPr>
          <a:lstStyle/>
          <a:p>
            <a:pPr algn="l"/>
            <a:r>
              <a:rPr lang="en-US" sz="3600">
                <a:latin typeface="Montserrat Semi Bold" panose="00000700000000000000" pitchFamily="50" charset="0"/>
              </a:rPr>
              <a:t>TFC Eligibility Criteria</a:t>
            </a:r>
          </a:p>
        </p:txBody>
      </p:sp>
      <p:sp>
        <p:nvSpPr>
          <p:cNvPr id="3" name="Content Placeholder 2">
            <a:extLst>
              <a:ext uri="{FF2B5EF4-FFF2-40B4-BE49-F238E27FC236}">
                <a16:creationId xmlns:a16="http://schemas.microsoft.com/office/drawing/2014/main" id="{B9E21226-D5DF-D772-A90B-01BB20CB5AFC}"/>
              </a:ext>
            </a:extLst>
          </p:cNvPr>
          <p:cNvSpPr>
            <a:spLocks noGrp="1"/>
          </p:cNvSpPr>
          <p:nvPr>
            <p:ph sz="half" idx="1"/>
          </p:nvPr>
        </p:nvSpPr>
        <p:spPr/>
        <p:txBody>
          <a:bodyPr>
            <a:normAutofit/>
          </a:bodyPr>
          <a:lstStyle/>
          <a:p>
            <a:pPr marL="0" indent="0">
              <a:lnSpc>
                <a:spcPct val="100000"/>
              </a:lnSpc>
              <a:spcBef>
                <a:spcPts val="200"/>
              </a:spcBef>
              <a:spcAft>
                <a:spcPts val="200"/>
              </a:spcAft>
              <a:buNone/>
            </a:pPr>
            <a:r>
              <a:rPr lang="en-US" sz="1600">
                <a:latin typeface="Calibri" panose="020F0502020204030204" pitchFamily="34" charset="0"/>
                <a:cs typeface="Calibri" panose="020F0502020204030204" pitchFamily="34" charset="0"/>
              </a:rPr>
              <a:t>Children in the TFC target group </a:t>
            </a:r>
            <a:r>
              <a:rPr lang="en-US" sz="1600" b="1">
                <a:latin typeface="Calibri" panose="020F0502020204030204" pitchFamily="34" charset="0"/>
                <a:cs typeface="Calibri" panose="020F0502020204030204" pitchFamily="34" charset="0"/>
              </a:rPr>
              <a:t>ages 4-6 </a:t>
            </a:r>
            <a:r>
              <a:rPr lang="en-US" sz="1600">
                <a:latin typeface="Calibri" panose="020F0502020204030204" pitchFamily="34" charset="0"/>
                <a:cs typeface="Calibri" panose="020F0502020204030204" pitchFamily="34" charset="0"/>
              </a:rPr>
              <a:t>years of age are eligible for TFC services if they exhibit significant functional impairment as evidenced by a PECFAS assessment indicating moderate impairment (Score of 20+) in at least one of the following subdomains:  </a:t>
            </a:r>
          </a:p>
          <a:p>
            <a:pPr marL="45720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Behavior Towards Others; or </a:t>
            </a:r>
          </a:p>
          <a:p>
            <a:pPr marL="45720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Moods; or </a:t>
            </a:r>
          </a:p>
          <a:p>
            <a:pPr marL="45720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Self-Harm; or </a:t>
            </a:r>
          </a:p>
          <a:p>
            <a:pPr marL="457200" lvl="1" indent="-285750">
              <a:lnSpc>
                <a:spcPct val="100000"/>
              </a:lnSpc>
              <a:spcBef>
                <a:spcPts val="200"/>
              </a:spcBef>
              <a:spcAft>
                <a:spcPts val="200"/>
              </a:spcAft>
            </a:pPr>
            <a:r>
              <a:rPr lang="en-US">
                <a:latin typeface="Calibri" panose="020F0502020204030204" pitchFamily="34" charset="0"/>
                <a:cs typeface="Calibri" panose="020F0502020204030204" pitchFamily="34" charset="0"/>
              </a:rPr>
              <a:t>Thinking. </a:t>
            </a:r>
          </a:p>
          <a:p>
            <a:pPr marL="971550" lvl="1" indent="-285750"/>
            <a:endParaRPr lang="en-US" sz="1400"/>
          </a:p>
          <a:p>
            <a:endParaRPr lang="en-US" sz="1600"/>
          </a:p>
        </p:txBody>
      </p:sp>
      <p:sp>
        <p:nvSpPr>
          <p:cNvPr id="9" name="Content Placeholder 2">
            <a:extLst>
              <a:ext uri="{FF2B5EF4-FFF2-40B4-BE49-F238E27FC236}">
                <a16:creationId xmlns:a16="http://schemas.microsoft.com/office/drawing/2014/main" id="{41E6881C-AC3A-44A1-F4D6-13A62B536C35}"/>
              </a:ext>
            </a:extLst>
          </p:cNvPr>
          <p:cNvSpPr>
            <a:spLocks noGrp="1"/>
          </p:cNvSpPr>
          <p:nvPr>
            <p:ph sz="half" idx="2"/>
          </p:nvPr>
        </p:nvSpPr>
        <p:spPr>
          <a:xfrm>
            <a:off x="6172200" y="1825625"/>
            <a:ext cx="5619750" cy="4351338"/>
          </a:xfrm>
        </p:spPr>
        <p:txBody>
          <a:bodyPr>
            <a:normAutofit/>
          </a:bodyPr>
          <a:lstStyle/>
          <a:p>
            <a:pPr marL="0" marR="0" lvl="0" indent="0" fontAlgn="auto">
              <a:lnSpc>
                <a:spcPct val="100000"/>
              </a:lnSpc>
              <a:spcBef>
                <a:spcPts val="200"/>
              </a:spcBef>
              <a:spcAft>
                <a:spcPts val="200"/>
              </a:spcAft>
              <a:buClrTx/>
              <a:buSzTx/>
              <a:buFont typeface="Arial" panose="020B0604020202020204" pitchFamily="34" charset="0"/>
              <a:buNone/>
              <a:tabLst/>
              <a:defRPr/>
            </a:pPr>
            <a:r>
              <a:rPr lang="en-US" sz="1600">
                <a:latin typeface="Calibri" panose="020F0502020204030204" pitchFamily="34" charset="0"/>
                <a:cs typeface="Calibri" panose="020F0502020204030204" pitchFamily="34" charset="0"/>
              </a:rPr>
              <a:t>Children and youth in the TFC target group </a:t>
            </a:r>
            <a:r>
              <a:rPr lang="en-US" sz="1600" b="1">
                <a:latin typeface="Calibri" panose="020F0502020204030204" pitchFamily="34" charset="0"/>
                <a:cs typeface="Calibri" panose="020F0502020204030204" pitchFamily="34" charset="0"/>
              </a:rPr>
              <a:t>ages 7-18 </a:t>
            </a:r>
            <a:r>
              <a:rPr lang="en-US" sz="1600">
                <a:latin typeface="Calibri" panose="020F0502020204030204" pitchFamily="34" charset="0"/>
                <a:cs typeface="Calibri" panose="020F0502020204030204" pitchFamily="34" charset="0"/>
              </a:rPr>
              <a:t>years of age are eligible for TFC services if they exhibit significant functional impairment as evidenced by a CAFAS assessment indicating:  </a:t>
            </a:r>
          </a:p>
          <a:p>
            <a:pPr marL="457200" lvl="1" indent="-285750">
              <a:lnSpc>
                <a:spcPct val="100000"/>
              </a:lnSpc>
              <a:spcBef>
                <a:spcPts val="200"/>
              </a:spcBef>
              <a:spcAft>
                <a:spcPts val="200"/>
              </a:spcAft>
              <a:defRPr/>
            </a:pPr>
            <a:r>
              <a:rPr lang="en-US">
                <a:latin typeface="Calibri" panose="020F0502020204030204" pitchFamily="34" charset="0"/>
                <a:cs typeface="Calibri" panose="020F0502020204030204" pitchFamily="34" charset="0"/>
              </a:rPr>
              <a:t>Mild impairment across most subdomains (Total Score of 80+); or </a:t>
            </a:r>
          </a:p>
          <a:p>
            <a:pPr marL="457200" lvl="1" indent="-285750">
              <a:lnSpc>
                <a:spcPct val="100000"/>
              </a:lnSpc>
              <a:spcBef>
                <a:spcPts val="200"/>
              </a:spcBef>
              <a:spcAft>
                <a:spcPts val="200"/>
              </a:spcAft>
              <a:defRPr/>
            </a:pPr>
            <a:r>
              <a:rPr lang="en-US">
                <a:latin typeface="Calibri" panose="020F0502020204030204" pitchFamily="34" charset="0"/>
                <a:cs typeface="Calibri" panose="020F0502020204030204" pitchFamily="34" charset="0"/>
              </a:rPr>
              <a:t>Moderate impairment on multiple subdomains (Score 20+  on two or more Youth subdomains); or </a:t>
            </a:r>
          </a:p>
          <a:p>
            <a:pPr marL="457200" lvl="1" indent="-285750">
              <a:lnSpc>
                <a:spcPct val="100000"/>
              </a:lnSpc>
              <a:spcBef>
                <a:spcPts val="200"/>
              </a:spcBef>
              <a:spcAft>
                <a:spcPts val="200"/>
              </a:spcAft>
              <a:defRPr/>
            </a:pPr>
            <a:r>
              <a:rPr lang="en-US">
                <a:latin typeface="Calibri" panose="020F0502020204030204" pitchFamily="34" charset="0"/>
                <a:cs typeface="Calibri" panose="020F0502020204030204" pitchFamily="34" charset="0"/>
              </a:rPr>
              <a:t>Severe impairment on at least one subdomain (Score 30 on one or more Youth subdomains), excluding Substance Use subdomain. </a:t>
            </a:r>
          </a:p>
          <a:p>
            <a:endParaRPr lang="en-US" sz="1600"/>
          </a:p>
        </p:txBody>
      </p:sp>
      <p:sp>
        <p:nvSpPr>
          <p:cNvPr id="10" name="Rectangle: Rounded Corners 9">
            <a:extLst>
              <a:ext uri="{FF2B5EF4-FFF2-40B4-BE49-F238E27FC236}">
                <a16:creationId xmlns:a16="http://schemas.microsoft.com/office/drawing/2014/main" id="{D8BE561D-2247-AD0F-6A11-362F75E00744}"/>
              </a:ext>
            </a:extLst>
          </p:cNvPr>
          <p:cNvSpPr/>
          <p:nvPr/>
        </p:nvSpPr>
        <p:spPr>
          <a:xfrm>
            <a:off x="399693" y="4819425"/>
            <a:ext cx="8749622" cy="7128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Individuals are no longer eligible for TFC Services if they are no longer meet these criteria ~ no longer in target group and/or no longer meet PECFAS/CAFAS scoring thresholds</a:t>
            </a:r>
          </a:p>
        </p:txBody>
      </p:sp>
    </p:spTree>
    <p:extLst>
      <p:ext uri="{BB962C8B-B14F-4D97-AF65-F5344CB8AC3E}">
        <p14:creationId xmlns:p14="http://schemas.microsoft.com/office/powerpoint/2010/main" val="358646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3DCE-B478-0271-DE4E-3DEDC59CF0D6}"/>
              </a:ext>
            </a:extLst>
          </p:cNvPr>
          <p:cNvSpPr>
            <a:spLocks noGrp="1"/>
          </p:cNvSpPr>
          <p:nvPr>
            <p:ph type="title"/>
          </p:nvPr>
        </p:nvSpPr>
        <p:spPr/>
        <p:txBody>
          <a:bodyPr>
            <a:normAutofit/>
          </a:bodyPr>
          <a:lstStyle/>
          <a:p>
            <a:pPr algn="l"/>
            <a:r>
              <a:rPr lang="en-US" sz="3600">
                <a:latin typeface="Montserrat Semi Bold" panose="00000700000000000000" pitchFamily="50" charset="0"/>
              </a:rPr>
              <a:t>TFC Care Coordinator Role (1 of 2)</a:t>
            </a:r>
          </a:p>
        </p:txBody>
      </p:sp>
      <p:sp>
        <p:nvSpPr>
          <p:cNvPr id="3" name="Content Placeholder 2">
            <a:extLst>
              <a:ext uri="{FF2B5EF4-FFF2-40B4-BE49-F238E27FC236}">
                <a16:creationId xmlns:a16="http://schemas.microsoft.com/office/drawing/2014/main" id="{80AA96D4-5F5D-9A73-5DA8-7D4615CADA8B}"/>
              </a:ext>
            </a:extLst>
          </p:cNvPr>
          <p:cNvSpPr>
            <a:spLocks noGrp="1"/>
          </p:cNvSpPr>
          <p:nvPr>
            <p:ph sz="half" idx="1"/>
          </p:nvPr>
        </p:nvSpPr>
        <p:spPr>
          <a:xfrm>
            <a:off x="513232" y="1363047"/>
            <a:ext cx="10997450" cy="4351338"/>
          </a:xfrm>
          <a:solidFill>
            <a:schemeClr val="bg1"/>
          </a:solidFill>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Conducts eligibility assessment, and re-assessment</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Identification of treatment goals, and the services and supports required to meet those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Ongoing and periodic reviews of progress towards treatment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an individualized TFC Care Plan and maintenance of written updates to the plan documented in the individual’s record.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record will be within the FAS portal as well as uploaded into NFOCUS no less than monthly.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TFC Care Plan must identify the TFC Crisis Provider selected by the participant/family.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TFC Care Coordinator provides a list of the TFC Crisis Service providers and their service areas to the participant/family.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Calibri" panose="020F0502020204030204" pitchFamily="34" charset="0"/>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TFC Care Coordinator educates the participant/family on when and how to access TFC Crisis Services.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Coordination of services with the supervising practitioner and other medical and clinical treatment team members to ensure access to medical care, behavioral health care, and habilitation services to meet treatment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of the individual’s treatment progress through observation of the individual and the TFC foster parents, as well as progress and treatment report review.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dirty="0"/>
          </a:p>
        </p:txBody>
      </p:sp>
    </p:spTree>
    <p:extLst>
      <p:ext uri="{BB962C8B-B14F-4D97-AF65-F5344CB8AC3E}">
        <p14:creationId xmlns:p14="http://schemas.microsoft.com/office/powerpoint/2010/main" val="381763366"/>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4e28cc-3c91-481e-a165-62d37dcc1029">
      <Terms xmlns="http://schemas.microsoft.com/office/infopath/2007/PartnerControls"/>
    </lcf76f155ced4ddcb4097134ff3c332f>
    <TaxCatchAll xmlns="0bd1b649-0a53-4345-ba5c-07fd804324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DBA077569F6A428A218AFCF0C12EDF" ma:contentTypeVersion="14" ma:contentTypeDescription="Create a new document." ma:contentTypeScope="" ma:versionID="bc15480003ed3cd9f6c1084c1b5ee7cd">
  <xsd:schema xmlns:xsd="http://www.w3.org/2001/XMLSchema" xmlns:xs="http://www.w3.org/2001/XMLSchema" xmlns:p="http://schemas.microsoft.com/office/2006/metadata/properties" xmlns:ns2="704e28cc-3c91-481e-a165-62d37dcc1029" xmlns:ns3="0bd1b649-0a53-4345-ba5c-07fd80432441" targetNamespace="http://schemas.microsoft.com/office/2006/metadata/properties" ma:root="true" ma:fieldsID="e4f9bc2e188b3fe15903de4e8f840fff" ns2:_="" ns3:_="">
    <xsd:import namespace="704e28cc-3c91-481e-a165-62d37dcc1029"/>
    <xsd:import namespace="0bd1b649-0a53-4345-ba5c-07fd804324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4e28cc-3c91-481e-a165-62d37dcc10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819cce-9b07-4761-b149-43b4674005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d1b649-0a53-4345-ba5c-07fd804324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7ae6a2-6c25-44b7-ac68-2a9c682637e9}" ma:internalName="TaxCatchAll" ma:showField="CatchAllData" ma:web="0bd1b649-0a53-4345-ba5c-07fd804324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0bd1b649-0a53-4345-ba5c-07fd80432441"/>
    <ds:schemaRef ds:uri="704e28cc-3c91-481e-a165-62d37dcc10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FEF74C-6663-4128-A742-3D42C4F993C7}">
  <ds:schemaRefs>
    <ds:schemaRef ds:uri="0bd1b649-0a53-4345-ba5c-07fd80432441"/>
    <ds:schemaRef ds:uri="704e28cc-3c91-481e-a165-62d37dcc1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TotalTime>
  <Words>3872</Words>
  <Application>Microsoft Office PowerPoint</Application>
  <PresentationFormat>Widescreen</PresentationFormat>
  <Paragraphs>355</Paragraphs>
  <Slides>30</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Calibri</vt:lpstr>
      <vt:lpstr>Montserrat Semi Bold</vt:lpstr>
      <vt:lpstr>Arial</vt:lpstr>
      <vt:lpstr>Wingdings 3</vt:lpstr>
      <vt:lpstr>Montserrat</vt:lpstr>
      <vt:lpstr>Montserrat SemiBold</vt:lpstr>
      <vt:lpstr>Gisha</vt:lpstr>
      <vt:lpstr>Wingdings</vt:lpstr>
      <vt:lpstr>Symbol</vt:lpstr>
      <vt:lpstr>Courier New</vt:lpstr>
      <vt:lpstr>Montserrat Black</vt:lpstr>
      <vt:lpstr>Arial Bold</vt:lpstr>
      <vt:lpstr>Roboto</vt:lpstr>
      <vt:lpstr>Master / large logo</vt:lpstr>
      <vt:lpstr>BRAND</vt:lpstr>
      <vt:lpstr>Nebraska Crisis Support Services - Therapeutic Family Care (TFC) </vt:lpstr>
      <vt:lpstr>Presentation Outline</vt:lpstr>
      <vt:lpstr>Therapeutic Family Care Program</vt:lpstr>
      <vt:lpstr>Therapeutic Family Care (TFC)</vt:lpstr>
      <vt:lpstr>TFC Program Partner Roles</vt:lpstr>
      <vt:lpstr>TFC Target Population</vt:lpstr>
      <vt:lpstr>Independent Assessment of Eligibility</vt:lpstr>
      <vt:lpstr>TFC Eligibility Criteria</vt:lpstr>
      <vt:lpstr>TFC Care Coordinator Role (1 of 2)</vt:lpstr>
      <vt:lpstr>TFC Care Coordinator Role (2 of 2)</vt:lpstr>
      <vt:lpstr>Foster Parent/Caregiver/Foster Care Agency Role</vt:lpstr>
      <vt:lpstr>Overview: Crisis Support Services – TFC</vt:lpstr>
      <vt:lpstr>Crisis Support Services – TFC Medicaid Service Definitions</vt:lpstr>
      <vt:lpstr>Basic Definition</vt:lpstr>
      <vt:lpstr>Setting of Care, Facility License, Hours of Operation, Staffing Ratio</vt:lpstr>
      <vt:lpstr>Staffing Requirements</vt:lpstr>
      <vt:lpstr>Admission &amp; Continued Stay Guidelines</vt:lpstr>
      <vt:lpstr>Service Expectations</vt:lpstr>
      <vt:lpstr>Basic Definition</vt:lpstr>
      <vt:lpstr>Setting of Care, Facility License, Hours of Operation, Staffing Ratio</vt:lpstr>
      <vt:lpstr>Staffing Requirements (1 of 2)</vt:lpstr>
      <vt:lpstr>Staffing Requirements (2 of 2)</vt:lpstr>
      <vt:lpstr>Admission &amp; Continued Stay Guidelines</vt:lpstr>
      <vt:lpstr>Service Expectations (1 of 2)</vt:lpstr>
      <vt:lpstr>Service Expectations (2 of 2)</vt:lpstr>
      <vt:lpstr>Crisis Support Services – TFC Provider Enrollment, Billing &amp; Reimbursement</vt:lpstr>
      <vt:lpstr>Provider Enrollment</vt:lpstr>
      <vt:lpstr>Medicaid Billing and Reimbursement (1 of 2)</vt:lpstr>
      <vt:lpstr>Medicaid Billing and Reimbursement (2 of 3)</vt:lpstr>
      <vt:lpstr>Medicaid Billing and Reimbursement (3 of 3)</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Nebraska’s Section 1115 Medicaid Substance Use Disorder Services Waiver</dc:title>
  <dc:creator>Cynthia Schneider</dc:creator>
  <cp:lastModifiedBy>Marti Rabe</cp:lastModifiedBy>
  <cp:revision>6</cp:revision>
  <cp:lastPrinted>2017-08-31T20:30:36Z</cp:lastPrinted>
  <dcterms:created xsi:type="dcterms:W3CDTF">2016-09-27T14:31:05Z</dcterms:created>
  <dcterms:modified xsi:type="dcterms:W3CDTF">2024-02-20T15:34:04Z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0x0101001EDBA077569F6A428A218AFCF0C12EDF</vt:lpwstr>
  </property>
  <property fmtid="{D5CDD505-2E9C-101B-9397-08002B2CF9AE}" pid="4" name="MediaServiceImageTags">
    <vt:lpwstr/>
  </property>
</Properties>
</file>